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648" r:id="rId1"/>
  </p:sldMasterIdLst>
  <p:notesMasterIdLst>
    <p:notesMasterId r:id="rId63"/>
  </p:notesMasterIdLst>
  <p:sldIdLst>
    <p:sldId id="593" r:id="rId2"/>
    <p:sldId id="601" r:id="rId3"/>
    <p:sldId id="256" r:id="rId4"/>
    <p:sldId id="619" r:id="rId5"/>
    <p:sldId id="422" r:id="rId6"/>
    <p:sldId id="604" r:id="rId7"/>
    <p:sldId id="424" r:id="rId8"/>
    <p:sldId id="428" r:id="rId9"/>
    <p:sldId id="426" r:id="rId10"/>
    <p:sldId id="430" r:id="rId11"/>
    <p:sldId id="435" r:id="rId12"/>
    <p:sldId id="438" r:id="rId13"/>
    <p:sldId id="436" r:id="rId14"/>
    <p:sldId id="605" r:id="rId15"/>
    <p:sldId id="425" r:id="rId16"/>
    <p:sldId id="606" r:id="rId17"/>
    <p:sldId id="431" r:id="rId18"/>
    <p:sldId id="439" r:id="rId19"/>
    <p:sldId id="607" r:id="rId20"/>
    <p:sldId id="432" r:id="rId21"/>
    <p:sldId id="442" r:id="rId22"/>
    <p:sldId id="443" r:id="rId23"/>
    <p:sldId id="444" r:id="rId24"/>
    <p:sldId id="446" r:id="rId25"/>
    <p:sldId id="447" r:id="rId26"/>
    <p:sldId id="586" r:id="rId27"/>
    <p:sldId id="608" r:id="rId28"/>
    <p:sldId id="441" r:id="rId29"/>
    <p:sldId id="574" r:id="rId30"/>
    <p:sldId id="617" r:id="rId31"/>
    <p:sldId id="609" r:id="rId32"/>
    <p:sldId id="575" r:id="rId33"/>
    <p:sldId id="576" r:id="rId34"/>
    <p:sldId id="577" r:id="rId35"/>
    <p:sldId id="587" r:id="rId36"/>
    <p:sldId id="578" r:id="rId37"/>
    <p:sldId id="579" r:id="rId38"/>
    <p:sldId id="610" r:id="rId39"/>
    <p:sldId id="580" r:id="rId40"/>
    <p:sldId id="589" r:id="rId41"/>
    <p:sldId id="594" r:id="rId42"/>
    <p:sldId id="599" r:id="rId43"/>
    <p:sldId id="600" r:id="rId44"/>
    <p:sldId id="615" r:id="rId45"/>
    <p:sldId id="618" r:id="rId46"/>
    <p:sldId id="622" r:id="rId47"/>
    <p:sldId id="268" r:id="rId48"/>
    <p:sldId id="590" r:id="rId49"/>
    <p:sldId id="591" r:id="rId50"/>
    <p:sldId id="592" r:id="rId51"/>
    <p:sldId id="603" r:id="rId52"/>
    <p:sldId id="596" r:id="rId53"/>
    <p:sldId id="597" r:id="rId54"/>
    <p:sldId id="621" r:id="rId55"/>
    <p:sldId id="612" r:id="rId56"/>
    <p:sldId id="581" r:id="rId57"/>
    <p:sldId id="582" r:id="rId58"/>
    <p:sldId id="616" r:id="rId59"/>
    <p:sldId id="277" r:id="rId60"/>
    <p:sldId id="583" r:id="rId61"/>
    <p:sldId id="614" r:id="rId62"/>
  </p:sldIdLst>
  <p:sldSz cx="12192000" cy="6858000"/>
  <p:notesSz cx="6858000" cy="9144000"/>
  <p:embeddedFontLst>
    <p:embeddedFont>
      <p:font typeface="Calibri" panose="020F0502020204030204" pitchFamily="34" charset="0"/>
      <p:regular r:id="rId64"/>
      <p:bold r:id="rId65"/>
      <p:italic r:id="rId66"/>
      <p:boldItalic r:id="rId67"/>
    </p:embeddedFont>
    <p:embeddedFont>
      <p:font typeface="Calibri Light" panose="020F0302020204030204" pitchFamily="34" charset="0"/>
      <p:regular r:id="rId68"/>
      <p:italic r:id="rId69"/>
    </p:embeddedFont>
    <p:embeddedFont>
      <p:font typeface="Cambria Math" panose="02040503050406030204" pitchFamily="18" charset="0"/>
      <p:regular r:id="rId70"/>
    </p:embeddedFont>
    <p:embeddedFont>
      <p:font typeface="SimHei" panose="02010609060101010101" pitchFamily="49" charset="-122"/>
      <p:regular r:id="rId71"/>
    </p:embeddedFont>
  </p:embeddedFontLst>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652"/>
    <p:restoredTop sz="96181"/>
  </p:normalViewPr>
  <p:slideViewPr>
    <p:cSldViewPr snapToGrid="0" snapToObjects="1">
      <p:cViewPr varScale="1">
        <p:scale>
          <a:sx n="82" d="100"/>
          <a:sy n="82" d="100"/>
        </p:scale>
        <p:origin x="168" y="10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3.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7.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6D7121-F3D1-7F44-B365-80E67D71FC67}" type="datetimeFigureOut">
              <a:rPr kumimoji="1" lang="zh-CN" altLang="en-US" smtClean="0"/>
              <a:t>2025/11/5</a:t>
            </a:fld>
            <a:endParaRPr kumimoji="1"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BB1C4C-66EF-0F4C-B7A3-FECCA39F5AC9}" type="slidenum">
              <a:rPr kumimoji="1" lang="zh-CN" altLang="en-US" smtClean="0"/>
              <a:t>‹#›</a:t>
            </a:fld>
            <a:endParaRPr kumimoji="1" lang="zh-CN" altLang="en-US"/>
          </a:p>
        </p:txBody>
      </p:sp>
    </p:spTree>
    <p:extLst>
      <p:ext uri="{BB962C8B-B14F-4D97-AF65-F5344CB8AC3E}">
        <p14:creationId xmlns:p14="http://schemas.microsoft.com/office/powerpoint/2010/main" val="3126903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zh-CN" altLang="en-US" dirty="0"/>
              <a:t>问老师要说什么</a:t>
            </a:r>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3</a:t>
            </a:fld>
            <a:endParaRPr kumimoji="1" lang="zh-CN" altLang="en-US"/>
          </a:p>
        </p:txBody>
      </p:sp>
    </p:spTree>
    <p:extLst>
      <p:ext uri="{BB962C8B-B14F-4D97-AF65-F5344CB8AC3E}">
        <p14:creationId xmlns:p14="http://schemas.microsoft.com/office/powerpoint/2010/main" val="712234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11</a:t>
            </a:fld>
            <a:endParaRPr kumimoji="1" lang="zh-CN" altLang="en-US"/>
          </a:p>
        </p:txBody>
      </p:sp>
    </p:spTree>
    <p:extLst>
      <p:ext uri="{BB962C8B-B14F-4D97-AF65-F5344CB8AC3E}">
        <p14:creationId xmlns:p14="http://schemas.microsoft.com/office/powerpoint/2010/main" val="193738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12</a:t>
            </a:fld>
            <a:endParaRPr kumimoji="1" lang="zh-CN" altLang="en-US"/>
          </a:p>
        </p:txBody>
      </p:sp>
    </p:spTree>
    <p:extLst>
      <p:ext uri="{BB962C8B-B14F-4D97-AF65-F5344CB8AC3E}">
        <p14:creationId xmlns:p14="http://schemas.microsoft.com/office/powerpoint/2010/main" val="3859344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13</a:t>
            </a:fld>
            <a:endParaRPr kumimoji="1" lang="zh-CN" altLang="en-US"/>
          </a:p>
        </p:txBody>
      </p:sp>
    </p:spTree>
    <p:extLst>
      <p:ext uri="{BB962C8B-B14F-4D97-AF65-F5344CB8AC3E}">
        <p14:creationId xmlns:p14="http://schemas.microsoft.com/office/powerpoint/2010/main" val="4101801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18</a:t>
            </a:fld>
            <a:endParaRPr kumimoji="1" lang="zh-CN" altLang="en-US"/>
          </a:p>
        </p:txBody>
      </p:sp>
    </p:spTree>
    <p:extLst>
      <p:ext uri="{BB962C8B-B14F-4D97-AF65-F5344CB8AC3E}">
        <p14:creationId xmlns:p14="http://schemas.microsoft.com/office/powerpoint/2010/main" val="2469157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37</a:t>
            </a:fld>
            <a:endParaRPr kumimoji="1" lang="zh-CN" altLang="en-US"/>
          </a:p>
        </p:txBody>
      </p:sp>
    </p:spTree>
    <p:extLst>
      <p:ext uri="{BB962C8B-B14F-4D97-AF65-F5344CB8AC3E}">
        <p14:creationId xmlns:p14="http://schemas.microsoft.com/office/powerpoint/2010/main" val="2685810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33CB2-1833-6446-A58B-BEBE6542E5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AFFF91-2EF8-A14C-8D6E-2B415D670A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0FBB7F-1F1F-3041-8F34-551E53C2320F}"/>
              </a:ext>
            </a:extLst>
          </p:cNvPr>
          <p:cNvSpPr>
            <a:spLocks noGrp="1"/>
          </p:cNvSpPr>
          <p:nvPr>
            <p:ph type="dt" sz="half" idx="10"/>
          </p:nvPr>
        </p:nvSpPr>
        <p:spPr/>
        <p:txBody>
          <a:bodyPr/>
          <a:lstStyle/>
          <a:p>
            <a:fld id="{4DFC0454-CBC5-0844-8E76-C6E28BA84909}" type="datetime1">
              <a:rPr lang="en-US" altLang="zh-CN" smtClean="0"/>
              <a:t>11/5/25</a:t>
            </a:fld>
            <a:endParaRPr lang="en-US"/>
          </a:p>
        </p:txBody>
      </p:sp>
      <p:sp>
        <p:nvSpPr>
          <p:cNvPr id="5" name="Footer Placeholder 4">
            <a:extLst>
              <a:ext uri="{FF2B5EF4-FFF2-40B4-BE49-F238E27FC236}">
                <a16:creationId xmlns:a16="http://schemas.microsoft.com/office/drawing/2014/main" id="{68ECDE26-F415-E744-8334-737A7B9DDF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480306-4003-1944-95E0-41599C6BB395}"/>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3046481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DAEC2-52BA-024C-8C6C-BED550CB011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EE96FE-CB14-1B4A-85E1-5E8513611B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1F4636-F688-CE46-B139-313977579050}"/>
              </a:ext>
            </a:extLst>
          </p:cNvPr>
          <p:cNvSpPr>
            <a:spLocks noGrp="1"/>
          </p:cNvSpPr>
          <p:nvPr>
            <p:ph type="dt" sz="half" idx="10"/>
          </p:nvPr>
        </p:nvSpPr>
        <p:spPr/>
        <p:txBody>
          <a:bodyPr/>
          <a:lstStyle/>
          <a:p>
            <a:fld id="{C4A0FEA7-8E1E-3748-B5F1-ACBF6673B8E4}" type="datetime1">
              <a:rPr lang="en-US" altLang="zh-CN" smtClean="0"/>
              <a:t>11/5/25</a:t>
            </a:fld>
            <a:endParaRPr lang="en-US"/>
          </a:p>
        </p:txBody>
      </p:sp>
      <p:sp>
        <p:nvSpPr>
          <p:cNvPr id="5" name="Footer Placeholder 4">
            <a:extLst>
              <a:ext uri="{FF2B5EF4-FFF2-40B4-BE49-F238E27FC236}">
                <a16:creationId xmlns:a16="http://schemas.microsoft.com/office/drawing/2014/main" id="{CFDA7477-485C-4A4E-A893-61CFDB41F9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0933B9-FD9F-1C40-89F4-1C7EAA8D0DC9}"/>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2090415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975246-F61B-A441-9874-62E185482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BF60BD-3BDF-7945-A4E7-1F5DF859A8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A51581-7D0A-CE4B-AA9F-4C887158AD25}"/>
              </a:ext>
            </a:extLst>
          </p:cNvPr>
          <p:cNvSpPr>
            <a:spLocks noGrp="1"/>
          </p:cNvSpPr>
          <p:nvPr>
            <p:ph type="dt" sz="half" idx="10"/>
          </p:nvPr>
        </p:nvSpPr>
        <p:spPr/>
        <p:txBody>
          <a:bodyPr/>
          <a:lstStyle/>
          <a:p>
            <a:fld id="{A99FD00C-90CD-4E48-A64B-1F5FC61CCF5A}" type="datetime1">
              <a:rPr lang="en-US" altLang="zh-CN" smtClean="0"/>
              <a:t>11/5/25</a:t>
            </a:fld>
            <a:endParaRPr lang="en-US"/>
          </a:p>
        </p:txBody>
      </p:sp>
      <p:sp>
        <p:nvSpPr>
          <p:cNvPr id="5" name="Footer Placeholder 4">
            <a:extLst>
              <a:ext uri="{FF2B5EF4-FFF2-40B4-BE49-F238E27FC236}">
                <a16:creationId xmlns:a16="http://schemas.microsoft.com/office/drawing/2014/main" id="{81AE9E29-8E4E-C14A-8B17-5566A0F0C4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5DB503-7F83-9649-BA45-24F26623E13A}"/>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754158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94003-1CF9-4C49-A837-08724456D2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FB51C4-2549-FC4F-BDA5-F5A602F3FA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2E324-444F-9548-B027-17ACC2FC5705}"/>
              </a:ext>
            </a:extLst>
          </p:cNvPr>
          <p:cNvSpPr>
            <a:spLocks noGrp="1"/>
          </p:cNvSpPr>
          <p:nvPr>
            <p:ph type="dt" sz="half" idx="10"/>
          </p:nvPr>
        </p:nvSpPr>
        <p:spPr/>
        <p:txBody>
          <a:bodyPr/>
          <a:lstStyle/>
          <a:p>
            <a:fld id="{C8CC6404-DCAA-A44D-9657-B605F185714F}" type="datetime1">
              <a:rPr lang="en-US" altLang="zh-CN" smtClean="0"/>
              <a:t>11/5/25</a:t>
            </a:fld>
            <a:endParaRPr lang="en-US"/>
          </a:p>
        </p:txBody>
      </p:sp>
      <p:sp>
        <p:nvSpPr>
          <p:cNvPr id="5" name="Footer Placeholder 4">
            <a:extLst>
              <a:ext uri="{FF2B5EF4-FFF2-40B4-BE49-F238E27FC236}">
                <a16:creationId xmlns:a16="http://schemas.microsoft.com/office/drawing/2014/main" id="{682DBAA2-8C85-9745-85A2-B41016CB63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0870CA-67CB-D947-B79B-24FC521BB891}"/>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2092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ED370-A91D-7A4D-ADC1-8DB123A082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9E5780B-CE87-3A4B-A7D2-4A7F24DF55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133DD42-A223-9545-ADF3-BC52370E0DD4}"/>
              </a:ext>
            </a:extLst>
          </p:cNvPr>
          <p:cNvSpPr>
            <a:spLocks noGrp="1"/>
          </p:cNvSpPr>
          <p:nvPr>
            <p:ph type="dt" sz="half" idx="10"/>
          </p:nvPr>
        </p:nvSpPr>
        <p:spPr/>
        <p:txBody>
          <a:bodyPr/>
          <a:lstStyle/>
          <a:p>
            <a:fld id="{D678B659-EDE0-AD4D-9A19-F97575D3A86B}" type="datetime1">
              <a:rPr lang="en-US" altLang="zh-CN" smtClean="0"/>
              <a:t>11/5/25</a:t>
            </a:fld>
            <a:endParaRPr lang="en-US"/>
          </a:p>
        </p:txBody>
      </p:sp>
      <p:sp>
        <p:nvSpPr>
          <p:cNvPr id="5" name="Footer Placeholder 4">
            <a:extLst>
              <a:ext uri="{FF2B5EF4-FFF2-40B4-BE49-F238E27FC236}">
                <a16:creationId xmlns:a16="http://schemas.microsoft.com/office/drawing/2014/main" id="{B7AD4323-9031-DC47-8A94-A29335B176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50D6BC-9512-A841-B1C3-7903D18E8BDD}"/>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3375793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0F54-9BA1-B247-9E3B-D4E932B447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7711D2-B35F-3F47-A8AB-22CE38A25C7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08E9B7-C6E3-AC4A-803D-9E61265A92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3AAC729-0C67-9342-95AD-9C732DB49859}"/>
              </a:ext>
            </a:extLst>
          </p:cNvPr>
          <p:cNvSpPr>
            <a:spLocks noGrp="1"/>
          </p:cNvSpPr>
          <p:nvPr>
            <p:ph type="dt" sz="half" idx="10"/>
          </p:nvPr>
        </p:nvSpPr>
        <p:spPr/>
        <p:txBody>
          <a:bodyPr/>
          <a:lstStyle/>
          <a:p>
            <a:fld id="{34E67E15-EF90-A04C-9E8D-7D87F5B3144A}" type="datetime1">
              <a:rPr lang="en-US" altLang="zh-CN" smtClean="0"/>
              <a:t>11/5/25</a:t>
            </a:fld>
            <a:endParaRPr lang="en-US"/>
          </a:p>
        </p:txBody>
      </p:sp>
      <p:sp>
        <p:nvSpPr>
          <p:cNvPr id="6" name="Footer Placeholder 5">
            <a:extLst>
              <a:ext uri="{FF2B5EF4-FFF2-40B4-BE49-F238E27FC236}">
                <a16:creationId xmlns:a16="http://schemas.microsoft.com/office/drawing/2014/main" id="{775E346A-9DE9-E145-BECE-596797C090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56A837-D9D0-6146-AEC5-C35121FB6EC1}"/>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3742256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F5876-C723-9744-BF58-EFB872D561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335E38-1170-5149-A855-7CBDCBFD20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B2E9E2-0892-F446-8EC6-B8B00DE8A9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FD4CB34-5AEB-F54E-AFF0-B66A8CD4F7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2C53D7-FBC1-1747-9350-41EBBB255E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6BB04-91F7-B241-B009-701C0A5376EE}"/>
              </a:ext>
            </a:extLst>
          </p:cNvPr>
          <p:cNvSpPr>
            <a:spLocks noGrp="1"/>
          </p:cNvSpPr>
          <p:nvPr>
            <p:ph type="dt" sz="half" idx="10"/>
          </p:nvPr>
        </p:nvSpPr>
        <p:spPr/>
        <p:txBody>
          <a:bodyPr/>
          <a:lstStyle/>
          <a:p>
            <a:fld id="{BE975F99-32E8-AE48-9E4E-C28EA4F528EC}" type="datetime1">
              <a:rPr lang="en-US" altLang="zh-CN" smtClean="0"/>
              <a:t>11/5/25</a:t>
            </a:fld>
            <a:endParaRPr lang="en-US"/>
          </a:p>
        </p:txBody>
      </p:sp>
      <p:sp>
        <p:nvSpPr>
          <p:cNvPr id="8" name="Footer Placeholder 7">
            <a:extLst>
              <a:ext uri="{FF2B5EF4-FFF2-40B4-BE49-F238E27FC236}">
                <a16:creationId xmlns:a16="http://schemas.microsoft.com/office/drawing/2014/main" id="{F2127985-26B7-5741-8D93-99E60FE603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363637-43DC-C54C-984F-098B7918A8CF}"/>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316643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D1EDF-179A-0C49-895A-2CEEB3A8C43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567691-EB33-0242-A864-323F5DEF0006}"/>
              </a:ext>
            </a:extLst>
          </p:cNvPr>
          <p:cNvSpPr>
            <a:spLocks noGrp="1"/>
          </p:cNvSpPr>
          <p:nvPr>
            <p:ph type="dt" sz="half" idx="10"/>
          </p:nvPr>
        </p:nvSpPr>
        <p:spPr/>
        <p:txBody>
          <a:bodyPr/>
          <a:lstStyle/>
          <a:p>
            <a:fld id="{00996F4D-5BFF-3547-AC37-787533AFDFEE}" type="datetime1">
              <a:rPr lang="en-US" altLang="zh-CN" smtClean="0"/>
              <a:t>11/5/25</a:t>
            </a:fld>
            <a:endParaRPr lang="en-US"/>
          </a:p>
        </p:txBody>
      </p:sp>
      <p:sp>
        <p:nvSpPr>
          <p:cNvPr id="4" name="Footer Placeholder 3">
            <a:extLst>
              <a:ext uri="{FF2B5EF4-FFF2-40B4-BE49-F238E27FC236}">
                <a16:creationId xmlns:a16="http://schemas.microsoft.com/office/drawing/2014/main" id="{5C541A9A-DE87-6E45-9DE0-DABFF5C094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1888DC-681B-1341-9420-5B959877472B}"/>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3102746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17ED2C-2CF1-ED42-BEDB-CF3138B19E3E}"/>
              </a:ext>
            </a:extLst>
          </p:cNvPr>
          <p:cNvSpPr>
            <a:spLocks noGrp="1"/>
          </p:cNvSpPr>
          <p:nvPr>
            <p:ph type="dt" sz="half" idx="10"/>
          </p:nvPr>
        </p:nvSpPr>
        <p:spPr/>
        <p:txBody>
          <a:bodyPr/>
          <a:lstStyle/>
          <a:p>
            <a:fld id="{5557F076-A352-7F4B-AE9D-7D5DD7B99B48}" type="datetime1">
              <a:rPr lang="en-US" altLang="zh-CN" smtClean="0"/>
              <a:t>11/5/25</a:t>
            </a:fld>
            <a:endParaRPr lang="en-US"/>
          </a:p>
        </p:txBody>
      </p:sp>
      <p:sp>
        <p:nvSpPr>
          <p:cNvPr id="3" name="Footer Placeholder 2">
            <a:extLst>
              <a:ext uri="{FF2B5EF4-FFF2-40B4-BE49-F238E27FC236}">
                <a16:creationId xmlns:a16="http://schemas.microsoft.com/office/drawing/2014/main" id="{1FF62B63-CB01-1C43-8129-3486B49006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23F36FC-3BEE-8C41-81C3-F2D77D532316}"/>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18244734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70CC0-08A9-9843-8945-D77059896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9B4A4E-73BF-9944-9344-6B1CF5C143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6A32A37-9369-7448-9ABE-B54AD56AFD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F141C0-2267-0244-BE62-A04B3A4DE7AF}"/>
              </a:ext>
            </a:extLst>
          </p:cNvPr>
          <p:cNvSpPr>
            <a:spLocks noGrp="1"/>
          </p:cNvSpPr>
          <p:nvPr>
            <p:ph type="dt" sz="half" idx="10"/>
          </p:nvPr>
        </p:nvSpPr>
        <p:spPr/>
        <p:txBody>
          <a:bodyPr/>
          <a:lstStyle/>
          <a:p>
            <a:fld id="{2AABF480-957E-A74F-87D5-CE10A0880AFC}" type="datetime1">
              <a:rPr lang="en-US" altLang="zh-CN" smtClean="0"/>
              <a:t>11/5/25</a:t>
            </a:fld>
            <a:endParaRPr lang="en-US"/>
          </a:p>
        </p:txBody>
      </p:sp>
      <p:sp>
        <p:nvSpPr>
          <p:cNvPr id="6" name="Footer Placeholder 5">
            <a:extLst>
              <a:ext uri="{FF2B5EF4-FFF2-40B4-BE49-F238E27FC236}">
                <a16:creationId xmlns:a16="http://schemas.microsoft.com/office/drawing/2014/main" id="{4DA8F276-CF22-8A4E-9CB9-B2EF60F43C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7D4CAB-D56F-454F-9F7A-5354596D1887}"/>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812705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90B6A-D032-8D48-AD3C-703F016DEB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F44685-8048-A147-9613-C2895F7AB4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FD4F0BB-CBF4-D849-8CEE-9C459734D1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C86F97-06C9-F340-9B2C-E83F51504B2D}"/>
              </a:ext>
            </a:extLst>
          </p:cNvPr>
          <p:cNvSpPr>
            <a:spLocks noGrp="1"/>
          </p:cNvSpPr>
          <p:nvPr>
            <p:ph type="dt" sz="half" idx="10"/>
          </p:nvPr>
        </p:nvSpPr>
        <p:spPr/>
        <p:txBody>
          <a:bodyPr/>
          <a:lstStyle/>
          <a:p>
            <a:fld id="{EC801469-409E-374F-A2C0-11933171BF7B}" type="datetime1">
              <a:rPr lang="en-US" altLang="zh-CN" smtClean="0"/>
              <a:t>11/5/25</a:t>
            </a:fld>
            <a:endParaRPr lang="en-US"/>
          </a:p>
        </p:txBody>
      </p:sp>
      <p:sp>
        <p:nvSpPr>
          <p:cNvPr id="6" name="Footer Placeholder 5">
            <a:extLst>
              <a:ext uri="{FF2B5EF4-FFF2-40B4-BE49-F238E27FC236}">
                <a16:creationId xmlns:a16="http://schemas.microsoft.com/office/drawing/2014/main" id="{BEDB4FC2-462A-8847-B71A-17754A9C1B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1E4660-7CD5-BF45-A535-740346E82401}"/>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2583490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C6C6EE-F9D2-6148-A0B0-FA9944B3B9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95F61F9-840F-D740-95CA-FD5EE46D3C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BB176A-AC6F-F140-B22E-3EF286D94E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7A9B15-69A7-A145-AC80-8CA66F579BF2}" type="datetime1">
              <a:rPr lang="en-US" altLang="zh-CN" smtClean="0"/>
              <a:t>11/5/25</a:t>
            </a:fld>
            <a:endParaRPr lang="en-US"/>
          </a:p>
        </p:txBody>
      </p:sp>
      <p:sp>
        <p:nvSpPr>
          <p:cNvPr id="5" name="Footer Placeholder 4">
            <a:extLst>
              <a:ext uri="{FF2B5EF4-FFF2-40B4-BE49-F238E27FC236}">
                <a16:creationId xmlns:a16="http://schemas.microsoft.com/office/drawing/2014/main" id="{E098B022-53E5-1F49-B0C5-55161277A5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DB7C76-189B-1F4E-96DB-3B5B837333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4E10DA-A4B5-3C41-BB56-C5CB7549EC2B}" type="slidenum">
              <a:rPr lang="en-US" smtClean="0"/>
              <a:t>‹#›</a:t>
            </a:fld>
            <a:endParaRPr lang="en-US"/>
          </a:p>
        </p:txBody>
      </p:sp>
    </p:spTree>
    <p:extLst>
      <p:ext uri="{BB962C8B-B14F-4D97-AF65-F5344CB8AC3E}">
        <p14:creationId xmlns:p14="http://schemas.microsoft.com/office/powerpoint/2010/main" val="1722797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8.png"/><Relationship Id="rId4" Type="http://schemas.microsoft.com/office/2007/relationships/hdphoto" Target="../media/hdphoto4.wdp"/></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microsoft.com/office/2007/relationships/hdphoto" Target="../media/hdphoto5.wdp"/></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emf"/></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1</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后续小班课的有关调整</a:t>
            </a:r>
          </a:p>
        </p:txBody>
      </p:sp>
      <p:sp>
        <p:nvSpPr>
          <p:cNvPr id="2" name="TextBox 1">
            <a:extLst>
              <a:ext uri="{FF2B5EF4-FFF2-40B4-BE49-F238E27FC236}">
                <a16:creationId xmlns:a16="http://schemas.microsoft.com/office/drawing/2014/main" id="{BF932D73-D5E5-1046-90D2-6CF20323D767}"/>
              </a:ext>
            </a:extLst>
          </p:cNvPr>
          <p:cNvSpPr txBox="1"/>
          <p:nvPr/>
        </p:nvSpPr>
        <p:spPr>
          <a:xfrm>
            <a:off x="268437" y="1232876"/>
            <a:ext cx="10951498" cy="544636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关于回课</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每节大班课内容调整为</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1</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名同学回课</a:t>
            </a:r>
            <a:endPar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会根据大家已有的回课次数调整后续安排</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尊重个人意愿</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讲该部分你认为最难</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最重要的</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1</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个知识点</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，不需要覆盖所有内容</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可以不参考研讨题</a:t>
            </a:r>
            <a:endParaRPr kumimoji="1"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关于大班作业和研讨题</a:t>
            </a:r>
            <a:endParaRPr kumimoji="1"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自愿完成，</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不强制要求提交</a:t>
            </a:r>
            <a:endPar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小班课主要围绕研讨题进行讲解，大班作业当堂完成（跟着我做一遍）</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其他</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取消</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lab</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review</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lab</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quiz</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前统一复习</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总结</a:t>
            </a:r>
            <a:endParaRPr kumimoji="1"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回课次数减少，研讨题和大班作业在小班课上解决</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36525975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10</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en-US" altLang="zh-CN" sz="3200" dirty="0">
                <a:latin typeface="Calibri" panose="020F0502020204030204" pitchFamily="34" charset="0"/>
                <a:ea typeface="SimHei" panose="02010609060101010101" pitchFamily="49" charset="-122"/>
                <a:cs typeface="Calibri" panose="020F0502020204030204" pitchFamily="34" charset="0"/>
              </a:rPr>
              <a:t>CPU</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与</a:t>
            </a:r>
            <a:r>
              <a:rPr kumimoji="1" lang="zh-CN" altLang="en-CN" sz="3200" dirty="0">
                <a:latin typeface="Calibri" panose="020F0502020204030204" pitchFamily="34" charset="0"/>
                <a:ea typeface="SimHei" panose="02010609060101010101" pitchFamily="49" charset="-122"/>
                <a:cs typeface="Calibri" panose="020F0502020204030204" pitchFamily="34" charset="0"/>
              </a:rPr>
              <a:t>主存</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的通信</a:t>
            </a:r>
            <a:endParaRPr kumimoji="1" lang="en-US" altLang="zh-CN" sz="3200" dirty="0">
              <a:latin typeface="Calibri" panose="020F0502020204030204" pitchFamily="34" charset="0"/>
              <a:ea typeface="SimHei" panose="02010609060101010101" pitchFamily="49" charset="-122"/>
              <a:cs typeface="Calibri" panose="020F0502020204030204" pitchFamily="34" charset="0"/>
            </a:endParaRPr>
          </a:p>
        </p:txBody>
      </p:sp>
      <p:sp>
        <p:nvSpPr>
          <p:cNvPr id="4" name="TextBox 3">
            <a:extLst>
              <a:ext uri="{FF2B5EF4-FFF2-40B4-BE49-F238E27FC236}">
                <a16:creationId xmlns:a16="http://schemas.microsoft.com/office/drawing/2014/main" id="{A3253CAF-D524-F449-A73D-8F4E2B7E3E4F}"/>
              </a:ext>
            </a:extLst>
          </p:cNvPr>
          <p:cNvSpPr txBox="1"/>
          <p:nvPr/>
        </p:nvSpPr>
        <p:spPr>
          <a:xfrm>
            <a:off x="268436" y="1232876"/>
            <a:ext cx="5084149" cy="461536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这里先忽略</a:t>
            </a:r>
            <a:r>
              <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cache</a:t>
            </a: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（由</a:t>
            </a:r>
            <a:r>
              <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SRAM</a:t>
            </a: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实现）</a:t>
            </a:r>
            <a:endParaRPr kumimoji="1" lang="en-US" altLang="zh-CN" b="0" i="0" u="none" strike="noStrike" kern="1200" cap="none" spc="0" normalizeH="0" baseline="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r>
              <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DRAM</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芯片在内存控制器的控制下工作</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CPU</a:t>
            </a:r>
            <a:r>
              <a:rPr kumimoji="1" lang="zh-CN" altLang="en-US"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只和控制器通信</a:t>
            </a:r>
            <a:endParaRPr kumimoji="1" lang="en-US" altLang="zh-CN"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注意</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地址引脚数和行列数</a:t>
            </a:r>
            <a:r>
              <a:rPr kumimoji="1" lang="zh-CN" altLang="en-US" dirty="0">
                <a:latin typeface="Calibri" panose="020F0502020204030204" pitchFamily="34" charset="0"/>
                <a:ea typeface="SimHei" panose="02010609060101010101" pitchFamily="49" charset="-122"/>
                <a:cs typeface="Calibri" panose="020F0502020204030204" pitchFamily="34" charset="0"/>
              </a:rPr>
              <a:t>的关系</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pPr>
            <a:r>
              <a:rPr kumimoji="1" lang="zh-CN" altLang="en-US"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行号和列号必须分两次发送</a:t>
            </a:r>
          </a:p>
          <a:p>
            <a:pPr marL="1200150" lvl="2" indent="-285750">
              <a:lnSpc>
                <a:spcPct val="150000"/>
              </a:lnSpc>
              <a:buFont typeface="Arial" panose="020B0604020202020204" pitchFamily="34" charset="0"/>
              <a:buChar char="•"/>
            </a:pPr>
            <a:r>
              <a:rPr kumimoji="1" lang="zh-CN" altLang="en-US"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先发</a:t>
            </a:r>
            <a:r>
              <a:rPr kumimoji="1" lang="en-US" altLang="zh-CN"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RAS</a:t>
            </a:r>
            <a:r>
              <a:rPr kumimoji="1" lang="zh-CN" altLang="en-US"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再发</a:t>
            </a:r>
            <a:r>
              <a:rPr kumimoji="1" lang="en-US" altLang="zh-CN"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CAS</a:t>
            </a:r>
          </a:p>
          <a:p>
            <a:pPr marL="285750" indent="-285750">
              <a:lnSpc>
                <a:spcPct val="150000"/>
              </a:lnSpc>
              <a:buFont typeface="Arial" panose="020B0604020202020204" pitchFamily="34" charset="0"/>
              <a:buChar char="•"/>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内部行缓冲区（</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internal row buffer, a.k.a. sense amplifier</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其实是</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SRAM</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，可以放大微弱的电荷信号并维持其存在，用于传输数据</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实际上还用于重写对应行的数据</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p:txBody>
      </p:sp>
      <p:pic>
        <p:nvPicPr>
          <p:cNvPr id="2" name="Picture 1">
            <a:extLst>
              <a:ext uri="{FF2B5EF4-FFF2-40B4-BE49-F238E27FC236}">
                <a16:creationId xmlns:a16="http://schemas.microsoft.com/office/drawing/2014/main" id="{75DC0353-B5F1-2646-BE64-67A2FFCE500E}"/>
              </a:ext>
            </a:extLst>
          </p:cNvPr>
          <p:cNvPicPr>
            <a:picLocks noChangeAspect="1"/>
          </p:cNvPicPr>
          <p:nvPr/>
        </p:nvPicPr>
        <p:blipFill>
          <a:blip r:embed="rId2"/>
          <a:stretch>
            <a:fillRect/>
          </a:stretch>
        </p:blipFill>
        <p:spPr>
          <a:xfrm>
            <a:off x="5352584" y="1362750"/>
            <a:ext cx="6570979" cy="3464697"/>
          </a:xfrm>
          <a:prstGeom prst="rect">
            <a:avLst/>
          </a:prstGeom>
        </p:spPr>
      </p:pic>
    </p:spTree>
    <p:extLst>
      <p:ext uri="{BB962C8B-B14F-4D97-AF65-F5344CB8AC3E}">
        <p14:creationId xmlns:p14="http://schemas.microsoft.com/office/powerpoint/2010/main" val="79221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F2950E-110C-8D46-B57D-546EE4BC1517}"/>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11</a:t>
            </a:fld>
            <a:endParaRPr lang="en-US"/>
          </a:p>
        </p:txBody>
      </p:sp>
      <p:pic>
        <p:nvPicPr>
          <p:cNvPr id="3" name="Picture 2">
            <a:extLst>
              <a:ext uri="{FF2B5EF4-FFF2-40B4-BE49-F238E27FC236}">
                <a16:creationId xmlns:a16="http://schemas.microsoft.com/office/drawing/2014/main" id="{D6560076-4EB2-1147-B728-F5974A33B0D8}"/>
              </a:ext>
            </a:extLst>
          </p:cNvPr>
          <p:cNvPicPr>
            <a:picLocks noChangeAspect="1"/>
          </p:cNvPicPr>
          <p:nvPr/>
        </p:nvPicPr>
        <p:blipFill>
          <a:blip r:embed="rId3"/>
          <a:stretch>
            <a:fillRect/>
          </a:stretch>
        </p:blipFill>
        <p:spPr>
          <a:xfrm>
            <a:off x="268438" y="1285514"/>
            <a:ext cx="5169080" cy="4044771"/>
          </a:xfrm>
          <a:prstGeom prst="rect">
            <a:avLst/>
          </a:prstGeom>
        </p:spPr>
      </p:pic>
      <p:sp>
        <p:nvSpPr>
          <p:cNvPr id="4" name="TextBox 3">
            <a:extLst>
              <a:ext uri="{FF2B5EF4-FFF2-40B4-BE49-F238E27FC236}">
                <a16:creationId xmlns:a16="http://schemas.microsoft.com/office/drawing/2014/main" id="{A9013641-A2E8-CA4C-825D-090921FAD87D}"/>
              </a:ext>
            </a:extLst>
          </p:cNvPr>
          <p:cNvSpPr txBox="1"/>
          <p:nvPr/>
        </p:nvSpPr>
        <p:spPr>
          <a:xfrm>
            <a:off x="268438" y="648101"/>
            <a:ext cx="4533499" cy="584775"/>
          </a:xfrm>
          <a:prstGeom prst="rect">
            <a:avLst/>
          </a:prstGeom>
          <a:noFill/>
        </p:spPr>
        <p:txBody>
          <a:bodyPr wrap="square" rtlCol="0">
            <a:spAutoFit/>
          </a:bodyPr>
          <a:lstStyle/>
          <a:p>
            <a:r>
              <a:rPr kumimoji="1" lang="en-US" altLang="zh-CN" sz="3200" dirty="0">
                <a:latin typeface="Calibri" panose="020F0502020204030204" pitchFamily="34" charset="0"/>
                <a:ea typeface="SimHei" panose="02010609060101010101" pitchFamily="49" charset="-122"/>
                <a:cs typeface="Calibri" panose="020F0502020204030204" pitchFamily="34" charset="0"/>
              </a:rPr>
              <a:t>CPU</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与</a:t>
            </a:r>
            <a:r>
              <a:rPr kumimoji="1" lang="zh-CN" altLang="en-CN" sz="3200" dirty="0">
                <a:latin typeface="Calibri" panose="020F0502020204030204" pitchFamily="34" charset="0"/>
                <a:ea typeface="SimHei" panose="02010609060101010101" pitchFamily="49" charset="-122"/>
                <a:cs typeface="Calibri" panose="020F0502020204030204" pitchFamily="34" charset="0"/>
              </a:rPr>
              <a:t>主存</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的通信</a:t>
            </a:r>
            <a:endParaRPr kumimoji="1" lang="en-US" altLang="zh-CN" sz="3200" dirty="0">
              <a:latin typeface="Calibri" panose="020F0502020204030204" pitchFamily="34" charset="0"/>
              <a:ea typeface="SimHei" panose="02010609060101010101" pitchFamily="49" charset="-122"/>
              <a:cs typeface="Calibri" panose="020F0502020204030204" pitchFamily="34" charset="0"/>
            </a:endParaRPr>
          </a:p>
        </p:txBody>
      </p:sp>
      <p:pic>
        <p:nvPicPr>
          <p:cNvPr id="5" name="Picture 4">
            <a:extLst>
              <a:ext uri="{FF2B5EF4-FFF2-40B4-BE49-F238E27FC236}">
                <a16:creationId xmlns:a16="http://schemas.microsoft.com/office/drawing/2014/main" id="{C5835B8C-84B0-2F4E-BFE3-6867F7132CA2}"/>
              </a:ext>
            </a:extLst>
          </p:cNvPr>
          <p:cNvPicPr>
            <a:picLocks noChangeAspect="1"/>
          </p:cNvPicPr>
          <p:nvPr/>
        </p:nvPicPr>
        <p:blipFill>
          <a:blip r:embed="rId4"/>
          <a:stretch>
            <a:fillRect/>
          </a:stretch>
        </p:blipFill>
        <p:spPr>
          <a:xfrm>
            <a:off x="5783766" y="1331993"/>
            <a:ext cx="5882673" cy="4044772"/>
          </a:xfrm>
          <a:prstGeom prst="rect">
            <a:avLst/>
          </a:prstGeom>
        </p:spPr>
      </p:pic>
      <p:sp>
        <p:nvSpPr>
          <p:cNvPr id="8" name="TextBox 7">
            <a:extLst>
              <a:ext uri="{FF2B5EF4-FFF2-40B4-BE49-F238E27FC236}">
                <a16:creationId xmlns:a16="http://schemas.microsoft.com/office/drawing/2014/main" id="{2262FC21-766D-564A-AC0D-EF03FC4F3409}"/>
              </a:ext>
            </a:extLst>
          </p:cNvPr>
          <p:cNvSpPr txBox="1"/>
          <p:nvPr/>
        </p:nvSpPr>
        <p:spPr>
          <a:xfrm>
            <a:off x="268438" y="5474438"/>
            <a:ext cx="6100548" cy="460382"/>
          </a:xfrm>
          <a:prstGeom prst="rect">
            <a:avLst/>
          </a:prstGeom>
          <a:noFill/>
        </p:spPr>
        <p:txBody>
          <a:bodyPr wrap="square">
            <a:spAutoFit/>
          </a:bodyPr>
          <a:lstStyle/>
          <a:p>
            <a:pPr marL="285750" indent="-285750">
              <a:lnSpc>
                <a:spcPct val="150000"/>
              </a:lnSpc>
              <a:buFont typeface="Arial" panose="020B0604020202020204" pitchFamily="34" charset="0"/>
              <a:buChar cha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注意传回</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CPU</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的数据来自行缓冲区</a:t>
            </a:r>
            <a:endParaRPr kumimoji="1" lang="en-US" altLang="zh-CN" b="0" i="0" u="none" strike="noStrike" kern="1200" cap="none" spc="0" normalizeH="0" baseline="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3107404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F2950E-110C-8D46-B57D-546EE4BC1517}"/>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12</a:t>
            </a:fld>
            <a:endParaRPr lang="en-US"/>
          </a:p>
        </p:txBody>
      </p:sp>
      <p:sp>
        <p:nvSpPr>
          <p:cNvPr id="4" name="TextBox 3">
            <a:extLst>
              <a:ext uri="{FF2B5EF4-FFF2-40B4-BE49-F238E27FC236}">
                <a16:creationId xmlns:a16="http://schemas.microsoft.com/office/drawing/2014/main" id="{A9013641-A2E8-CA4C-825D-090921FAD87D}"/>
              </a:ext>
            </a:extLst>
          </p:cNvPr>
          <p:cNvSpPr txBox="1"/>
          <p:nvPr/>
        </p:nvSpPr>
        <p:spPr>
          <a:xfrm>
            <a:off x="268438" y="648101"/>
            <a:ext cx="4533499" cy="584775"/>
          </a:xfrm>
          <a:prstGeom prst="rect">
            <a:avLst/>
          </a:prstGeom>
          <a:noFill/>
        </p:spPr>
        <p:txBody>
          <a:bodyPr wrap="square" rtlCol="0">
            <a:spAutoFit/>
          </a:bodyPr>
          <a:lstStyle/>
          <a:p>
            <a:r>
              <a:rPr kumimoji="1" lang="en-US" altLang="zh-CN" sz="3200" dirty="0">
                <a:latin typeface="Calibri" panose="020F0502020204030204" pitchFamily="34" charset="0"/>
                <a:ea typeface="SimHei" panose="02010609060101010101" pitchFamily="49" charset="-122"/>
                <a:cs typeface="Calibri" panose="020F0502020204030204" pitchFamily="34" charset="0"/>
              </a:rPr>
              <a:t>CPU</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与</a:t>
            </a:r>
            <a:r>
              <a:rPr kumimoji="1" lang="zh-CN" altLang="en-CN" sz="3200" dirty="0">
                <a:latin typeface="Calibri" panose="020F0502020204030204" pitchFamily="34" charset="0"/>
                <a:ea typeface="SimHei" panose="02010609060101010101" pitchFamily="49" charset="-122"/>
                <a:cs typeface="Calibri" panose="020F0502020204030204" pitchFamily="34" charset="0"/>
              </a:rPr>
              <a:t>主存</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的通信</a:t>
            </a:r>
            <a:endParaRPr kumimoji="1" lang="en-US" altLang="zh-CN" sz="3200" dirty="0">
              <a:latin typeface="Calibri" panose="020F0502020204030204" pitchFamily="34" charset="0"/>
              <a:ea typeface="SimHei" panose="02010609060101010101" pitchFamily="49" charset="-122"/>
              <a:cs typeface="Calibri" panose="020F0502020204030204" pitchFamily="34" charset="0"/>
            </a:endParaRPr>
          </a:p>
        </p:txBody>
      </p:sp>
      <p:pic>
        <p:nvPicPr>
          <p:cNvPr id="7" name="Picture 6">
            <a:extLst>
              <a:ext uri="{FF2B5EF4-FFF2-40B4-BE49-F238E27FC236}">
                <a16:creationId xmlns:a16="http://schemas.microsoft.com/office/drawing/2014/main" id="{F2FC567B-9293-F84D-BC2A-5B5BD7F54BB6}"/>
              </a:ext>
            </a:extLst>
          </p:cNvPr>
          <p:cNvPicPr>
            <a:picLocks noChangeAspect="1"/>
          </p:cNvPicPr>
          <p:nvPr/>
        </p:nvPicPr>
        <p:blipFill rotWithShape="1">
          <a:blip r:embed="rId3"/>
          <a:srcRect b="727"/>
          <a:stretch/>
        </p:blipFill>
        <p:spPr>
          <a:xfrm>
            <a:off x="6013375" y="1419367"/>
            <a:ext cx="6117906" cy="4717666"/>
          </a:xfrm>
          <a:prstGeom prst="rect">
            <a:avLst/>
          </a:prstGeom>
        </p:spPr>
      </p:pic>
      <p:sp>
        <p:nvSpPr>
          <p:cNvPr id="10" name="TextBox 9">
            <a:extLst>
              <a:ext uri="{FF2B5EF4-FFF2-40B4-BE49-F238E27FC236}">
                <a16:creationId xmlns:a16="http://schemas.microsoft.com/office/drawing/2014/main" id="{5E6DEFAA-FAC5-B747-ADB9-76588C0E876B}"/>
              </a:ext>
            </a:extLst>
          </p:cNvPr>
          <p:cNvSpPr txBox="1"/>
          <p:nvPr/>
        </p:nvSpPr>
        <p:spPr>
          <a:xfrm>
            <a:off x="268436" y="1232876"/>
            <a:ext cx="4236657" cy="880369"/>
          </a:xfrm>
          <a:prstGeom prst="rect">
            <a:avLst/>
          </a:prstGeom>
          <a:noFill/>
        </p:spPr>
        <p:txBody>
          <a:bodyPr wrap="square" rtlCol="0">
            <a:spAutoFit/>
          </a:bodyPr>
          <a:lstStyle/>
          <a:p>
            <a:pPr marL="285750" indent="-285750">
              <a:lnSpc>
                <a:spcPct val="150000"/>
              </a:lnSpc>
              <a:buFont typeface="Arial" panose="020B0604020202020204" pitchFamily="34" charset="0"/>
              <a:buChar char="•"/>
            </a:pPr>
            <a:endParaRPr kumimoji="1" lang="en-US" altLang="zh-CN" b="0" i="0" u="none" strike="noStrike" kern="1200" cap="none" spc="0" normalizeH="0" baseline="0" noProof="0" dirty="0">
              <a:ln>
                <a:noFill/>
              </a:ln>
              <a:solidFill>
                <a:schemeClr val="tx1"/>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endParaRPr kumimoji="1" lang="en-US" altLang="zh-CN" b="0" i="0" u="none" strike="noStrike" kern="1200" cap="none" spc="0" normalizeH="0" baseline="0" noProof="0" dirty="0">
              <a:ln>
                <a:noFill/>
              </a:ln>
              <a:solidFill>
                <a:schemeClr val="tx1"/>
              </a:solidFill>
              <a:effectLst/>
              <a:uLnTx/>
              <a:uFillTx/>
              <a:latin typeface="Calibri" panose="020F0502020204030204" pitchFamily="34" charset="0"/>
              <a:ea typeface="SimHei" panose="02010609060101010101" pitchFamily="49" charset="-122"/>
              <a:cs typeface="Calibri" panose="020F0502020204030204"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2B9367D-F2D5-4846-BC9D-54B405779D84}"/>
                  </a:ext>
                </a:extLst>
              </p:cNvPr>
              <p:cNvSpPr txBox="1"/>
              <p:nvPr/>
            </p:nvSpPr>
            <p:spPr>
              <a:xfrm>
                <a:off x="268434" y="1232876"/>
                <a:ext cx="5827566" cy="544636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控制器接收到</a:t>
                </a:r>
                <a:r>
                  <a:rPr kumimoji="1" lang="en-US" altLang="zh-CN" dirty="0">
                    <a:latin typeface="Calibri" panose="020F0502020204030204" pitchFamily="34" charset="0"/>
                    <a:ea typeface="SimHei" panose="02010609060101010101" pitchFamily="49" charset="-122"/>
                    <a:cs typeface="Calibri" panose="020F0502020204030204" pitchFamily="34" charset="0"/>
                  </a:rPr>
                  <a:t>CPU</a:t>
                </a:r>
                <a:r>
                  <a:rPr kumimoji="1" lang="zh-CN" altLang="en-US" dirty="0">
                    <a:latin typeface="Calibri" panose="020F0502020204030204" pitchFamily="34" charset="0"/>
                    <a:ea typeface="SimHei" panose="02010609060101010101" pitchFamily="49" charset="-122"/>
                    <a:cs typeface="Calibri" panose="020F0502020204030204" pitchFamily="34" charset="0"/>
                  </a:rPr>
                  <a:t>要访问的</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（物理）地址</a:t>
                </a:r>
                <a14:m>
                  <m:oMath xmlns:m="http://schemas.openxmlformats.org/officeDocument/2006/math">
                    <m:r>
                      <a:rPr kumimoji="1" lang="en-US" altLang="zh-CN" b="0" i="1" smtClean="0">
                        <a:solidFill>
                          <a:schemeClr val="accent1"/>
                        </a:solidFill>
                        <a:latin typeface="Cambria Math" panose="02040503050406030204" pitchFamily="18" charset="0"/>
                        <a:ea typeface="SimHei" panose="02010609060101010101" pitchFamily="49" charset="-122"/>
                        <a:cs typeface="Calibri" panose="020F0502020204030204" pitchFamily="34" charset="0"/>
                      </a:rPr>
                      <m:t>𝐴</m:t>
                    </m:r>
                  </m:oMath>
                </a14:m>
                <a:endParaRPr kumimoji="1" lang="en-US" altLang="zh-CN"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控制器将</a:t>
                </a:r>
                <a14:m>
                  <m:oMath xmlns:m="http://schemas.openxmlformats.org/officeDocument/2006/math">
                    <m:r>
                      <a:rPr kumimoji="1" lang="en-US" altLang="zh-CN" b="0" i="1" smtClean="0">
                        <a:latin typeface="Cambria Math" panose="02040503050406030204" pitchFamily="18" charset="0"/>
                        <a:ea typeface="SimHei" panose="02010609060101010101" pitchFamily="49" charset="-122"/>
                        <a:cs typeface="Calibri" panose="020F0502020204030204" pitchFamily="34" charset="0"/>
                      </a:rPr>
                      <m:t>𝐴</m:t>
                    </m:r>
                    <m:r>
                      <a:rPr kumimoji="1" lang="zh-CN" altLang="en-US" i="1">
                        <a:latin typeface="Cambria Math" panose="02040503050406030204" pitchFamily="18" charset="0"/>
                        <a:ea typeface="SimHei" panose="02010609060101010101" pitchFamily="49" charset="-122"/>
                        <a:cs typeface="Calibri" panose="020F0502020204030204" pitchFamily="34" charset="0"/>
                      </a:rPr>
                      <m:t>转换为</m:t>
                    </m:r>
                  </m:oMath>
                </a14:m>
                <a:r>
                  <a:rPr kumimoji="1" lang="zh-CN" altLang="en-CN"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行索引</a:t>
                </a:r>
                <a14:m>
                  <m:oMath xmlns:m="http://schemas.openxmlformats.org/officeDocument/2006/math">
                    <m:r>
                      <a:rPr kumimoji="1" lang="en-US" altLang="zh-CN" b="0" i="1" u="none" strike="noStrike" kern="1200" cap="none" spc="0" normalizeH="0" baseline="0" noProof="0" smtClean="0">
                        <a:ln>
                          <a:noFill/>
                        </a:ln>
                        <a:effectLst/>
                        <a:uLnTx/>
                        <a:uFillTx/>
                        <a:latin typeface="Cambria Math" panose="02040503050406030204" pitchFamily="18" charset="0"/>
                        <a:ea typeface="SimHei" panose="02010609060101010101" pitchFamily="49" charset="-122"/>
                        <a:cs typeface="Calibri" panose="020F0502020204030204" pitchFamily="34" charset="0"/>
                      </a:rPr>
                      <m:t>𝑖</m:t>
                    </m:r>
                  </m:oMath>
                </a14:m>
                <a:r>
                  <a:rPr kumimoji="1" lang="zh-CN" altLang="en-US"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和列索引</a:t>
                </a:r>
                <a14:m>
                  <m:oMath xmlns:m="http://schemas.openxmlformats.org/officeDocument/2006/math">
                    <m:r>
                      <a:rPr kumimoji="1" lang="en-US" altLang="zh-CN" b="0" i="1" u="none" strike="noStrike" kern="1200" cap="none" spc="0" normalizeH="0" baseline="0" noProof="0" smtClean="0">
                        <a:ln>
                          <a:noFill/>
                        </a:ln>
                        <a:effectLst/>
                        <a:uLnTx/>
                        <a:uFillTx/>
                        <a:latin typeface="Cambria Math" panose="02040503050406030204" pitchFamily="18" charset="0"/>
                        <a:ea typeface="SimHei" panose="02010609060101010101" pitchFamily="49" charset="-122"/>
                        <a:cs typeface="Calibri" panose="020F0502020204030204" pitchFamily="34" charset="0"/>
                      </a:rPr>
                      <m:t>𝑗</m:t>
                    </m:r>
                  </m:oMath>
                </a14:m>
                <a:endParaRPr kumimoji="1" lang="en-US" altLang="zh-CN"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控制器</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广播</a:t>
                </a:r>
                <a:r>
                  <a:rPr kumimoji="1" lang="zh-CN" altLang="en-CN"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行索引</a:t>
                </a:r>
                <a14:m>
                  <m:oMath xmlns:m="http://schemas.openxmlformats.org/officeDocument/2006/math">
                    <m:r>
                      <a:rPr kumimoji="1" lang="en-US" altLang="zh-CN" b="0" i="1" u="none" strike="noStrike" kern="1200" cap="none" spc="0" normalizeH="0" baseline="0" noProof="0" smtClean="0">
                        <a:ln>
                          <a:noFill/>
                        </a:ln>
                        <a:solidFill>
                          <a:srgbClr val="FF0000"/>
                        </a:solidFill>
                        <a:effectLst/>
                        <a:uLnTx/>
                        <a:uFillTx/>
                        <a:latin typeface="Cambria Math" panose="02040503050406030204" pitchFamily="18" charset="0"/>
                        <a:ea typeface="SimHei" panose="02010609060101010101" pitchFamily="49" charset="-122"/>
                        <a:cs typeface="Calibri" panose="020F0502020204030204" pitchFamily="34" charset="0"/>
                      </a:rPr>
                      <m:t>𝑖</m:t>
                    </m:r>
                  </m:oMath>
                </a14:m>
                <a:r>
                  <a:rPr kumimoji="1" lang="zh-CN" altLang="en-US" dirty="0">
                    <a:latin typeface="Calibri" panose="020F0502020204030204" pitchFamily="34" charset="0"/>
                    <a:ea typeface="SimHei" panose="02010609060101010101" pitchFamily="49" charset="-122"/>
                    <a:cs typeface="Calibri" panose="020F0502020204030204" pitchFamily="34" charset="0"/>
                  </a:rPr>
                  <a:t>给所有</a:t>
                </a:r>
                <a:r>
                  <a:rPr kumimoji="1" lang="en-US" altLang="zh-CN" dirty="0">
                    <a:latin typeface="Calibri" panose="020F0502020204030204" pitchFamily="34" charset="0"/>
                    <a:ea typeface="SimHei" panose="02010609060101010101" pitchFamily="49" charset="-122"/>
                    <a:cs typeface="Calibri" panose="020F0502020204030204" pitchFamily="34" charset="0"/>
                  </a:rPr>
                  <a:t>DRAM</a:t>
                </a:r>
                <a:r>
                  <a:rPr kumimoji="1" lang="zh-CN" altLang="en-US" dirty="0">
                    <a:latin typeface="Calibri" panose="020F0502020204030204" pitchFamily="34" charset="0"/>
                    <a:ea typeface="SimHei" panose="02010609060101010101" pitchFamily="49" charset="-122"/>
                    <a:cs typeface="Calibri" panose="020F0502020204030204" pitchFamily="34" charset="0"/>
                  </a:rPr>
                  <a:t>芯片</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r>
                  <a:rPr kumimoji="1" lang="zh-CN" altLang="en-US"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每个</a:t>
                </a:r>
                <a:r>
                  <a:rPr kumimoji="1" lang="en-US" altLang="zh-CN"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DRAM</a:t>
                </a:r>
                <a:r>
                  <a:rPr kumimoji="1" lang="zh-CN" altLang="en-US"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芯片</a:t>
                </a:r>
                <a:r>
                  <a:rPr kumimoji="1" lang="zh-CN" altLang="en-US"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读出</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第</a:t>
                </a:r>
                <a14:m>
                  <m:oMath xmlns:m="http://schemas.openxmlformats.org/officeDocument/2006/math">
                    <m:r>
                      <a:rPr kumimoji="1" lang="en-US" altLang="zh-CN" b="0" i="1" u="none" strike="noStrike" kern="1200" cap="none" spc="0" normalizeH="0" baseline="0" noProof="0" smtClean="0">
                        <a:ln>
                          <a:noFill/>
                        </a:ln>
                        <a:solidFill>
                          <a:srgbClr val="FF0000"/>
                        </a:solidFill>
                        <a:effectLst/>
                        <a:uLnTx/>
                        <a:uFillTx/>
                        <a:latin typeface="Cambria Math" panose="02040503050406030204" pitchFamily="18" charset="0"/>
                        <a:ea typeface="SimHei" panose="02010609060101010101" pitchFamily="49" charset="-122"/>
                        <a:cs typeface="Calibri" panose="020F0502020204030204" pitchFamily="34" charset="0"/>
                      </a:rPr>
                      <m:t>𝑖</m:t>
                    </m:r>
                  </m:oMath>
                </a14:m>
                <a:r>
                  <a:rPr kumimoji="1" lang="zh-CN" altLang="en-US"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行到内部行缓冲区</a:t>
                </a:r>
                <a:endParaRPr kumimoji="1" lang="en-US" altLang="zh-CN"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控制器</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广播列</a:t>
                </a:r>
                <a:r>
                  <a:rPr kumimoji="1" lang="zh-CN" altLang="en-CN"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索引</a:t>
                </a:r>
                <a14:m>
                  <m:oMath xmlns:m="http://schemas.openxmlformats.org/officeDocument/2006/math">
                    <m:r>
                      <a:rPr kumimoji="1" lang="en-US" altLang="zh-CN" b="0" i="1" u="none" strike="noStrike" kern="1200" cap="none" spc="0" normalizeH="0" baseline="0" noProof="0" smtClean="0">
                        <a:ln>
                          <a:noFill/>
                        </a:ln>
                        <a:solidFill>
                          <a:srgbClr val="FF0000"/>
                        </a:solidFill>
                        <a:effectLst/>
                        <a:uLnTx/>
                        <a:uFillTx/>
                        <a:latin typeface="Cambria Math" panose="02040503050406030204" pitchFamily="18" charset="0"/>
                        <a:ea typeface="SimHei" panose="02010609060101010101" pitchFamily="49" charset="-122"/>
                        <a:cs typeface="Calibri" panose="020F0502020204030204" pitchFamily="34" charset="0"/>
                      </a:rPr>
                      <m:t>𝑗</m:t>
                    </m:r>
                  </m:oMath>
                </a14:m>
                <a:r>
                  <a:rPr kumimoji="1" lang="zh-CN" altLang="en-US" dirty="0">
                    <a:latin typeface="Calibri" panose="020F0502020204030204" pitchFamily="34" charset="0"/>
                    <a:ea typeface="SimHei" panose="02010609060101010101" pitchFamily="49" charset="-122"/>
                    <a:cs typeface="Calibri" panose="020F0502020204030204" pitchFamily="34" charset="0"/>
                  </a:rPr>
                  <a:t>给所有</a:t>
                </a:r>
                <a:r>
                  <a:rPr kumimoji="1" lang="en-US" altLang="zh-CN" dirty="0">
                    <a:latin typeface="Calibri" panose="020F0502020204030204" pitchFamily="34" charset="0"/>
                    <a:ea typeface="SimHei" panose="02010609060101010101" pitchFamily="49" charset="-122"/>
                    <a:cs typeface="Calibri" panose="020F0502020204030204" pitchFamily="34" charset="0"/>
                  </a:rPr>
                  <a:t>DRAM</a:t>
                </a:r>
                <a:r>
                  <a:rPr kumimoji="1" lang="zh-CN" altLang="en-US" dirty="0">
                    <a:latin typeface="Calibri" panose="020F0502020204030204" pitchFamily="34" charset="0"/>
                    <a:ea typeface="SimHei" panose="02010609060101010101" pitchFamily="49" charset="-122"/>
                    <a:cs typeface="Calibri" panose="020F0502020204030204" pitchFamily="34" charset="0"/>
                  </a:rPr>
                  <a:t>芯片</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r>
                  <a:rPr kumimoji="1" lang="zh-CN" altLang="en-US"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每个</a:t>
                </a:r>
                <a:r>
                  <a:rPr kumimoji="1" lang="en-US" altLang="zh-CN"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DRAM</a:t>
                </a:r>
                <a:r>
                  <a:rPr kumimoji="1" lang="zh-CN" altLang="en-US"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芯片</a:t>
                </a:r>
                <a:r>
                  <a:rPr kumimoji="1" lang="zh-CN" altLang="en-US" noProof="0" dirty="0">
                    <a:latin typeface="Calibri" panose="020F0502020204030204" pitchFamily="34" charset="0"/>
                    <a:ea typeface="SimHei" panose="02010609060101010101" pitchFamily="49" charset="-122"/>
                    <a:cs typeface="Calibri" panose="020F0502020204030204" pitchFamily="34" charset="0"/>
                  </a:rPr>
                  <a:t>将行缓冲区中</a:t>
                </a:r>
                <a:r>
                  <a:rPr kumimoji="1" lang="zh-CN" altLang="en-US" dirty="0">
                    <a:latin typeface="Calibri" panose="020F0502020204030204" pitchFamily="34" charset="0"/>
                    <a:ea typeface="SimHei" panose="02010609060101010101" pitchFamily="49" charset="-122"/>
                    <a:cs typeface="Calibri" panose="020F0502020204030204" pitchFamily="34" charset="0"/>
                  </a:rPr>
                  <a:t>第</a:t>
                </a:r>
                <a14:m>
                  <m:oMath xmlns:m="http://schemas.openxmlformats.org/officeDocument/2006/math">
                    <m:r>
                      <a:rPr kumimoji="1" lang="en-US" altLang="zh-CN" b="0" i="1" smtClean="0">
                        <a:latin typeface="Cambria Math" panose="02040503050406030204" pitchFamily="18" charset="0"/>
                        <a:ea typeface="SimHei" panose="02010609060101010101" pitchFamily="49" charset="-122"/>
                        <a:cs typeface="Calibri" panose="020F0502020204030204" pitchFamily="34" charset="0"/>
                      </a:rPr>
                      <m:t>𝑗</m:t>
                    </m:r>
                  </m:oMath>
                </a14:m>
                <a:r>
                  <a:rPr kumimoji="1" lang="zh-CN" altLang="en-US"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个</a:t>
                </a:r>
                <a:r>
                  <a:rPr kumimoji="1" lang="en-US" altLang="zh-CN"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supercell</a:t>
                </a:r>
                <a:r>
                  <a:rPr kumimoji="1" lang="zh-CN" altLang="en-US"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的</a:t>
                </a:r>
                <a:r>
                  <a:rPr kumimoji="1" lang="en-US" altLang="zh-CN"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8</a:t>
                </a:r>
                <a:r>
                  <a:rPr kumimoji="1" lang="en-US" altLang="zh-CN" b="0" i="0" u="none" strike="noStrike" kern="1200" cap="none" spc="0" normalizeH="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 bits</a:t>
                </a:r>
                <a:r>
                  <a:rPr kumimoji="1" lang="zh-CN" altLang="en-US" dirty="0">
                    <a:latin typeface="Calibri" panose="020F0502020204030204" pitchFamily="34" charset="0"/>
                    <a:ea typeface="SimHei" panose="02010609060101010101" pitchFamily="49" charset="-122"/>
                    <a:cs typeface="Calibri" panose="020F0502020204030204" pitchFamily="34" charset="0"/>
                  </a:rPr>
                  <a:t>发送给控制器</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r>
                  <a:rPr kumimoji="1" lang="zh-CN" altLang="en-US"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控制器将</a:t>
                </a:r>
                <a:r>
                  <a:rPr kumimoji="1" lang="en-US" altLang="zh-CN"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64</a:t>
                </a:r>
                <a:r>
                  <a:rPr kumimoji="1" lang="zh-CN" altLang="en-US"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 </a:t>
                </a:r>
                <a:r>
                  <a:rPr kumimoji="1" lang="en-US" altLang="zh-CN"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bits</a:t>
                </a:r>
                <a:r>
                  <a:rPr kumimoji="1" lang="zh-CN" altLang="en-US"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聚合为一个</a:t>
                </a:r>
                <a:r>
                  <a:rPr kumimoji="1" lang="en-US" altLang="zh-CN" dirty="0">
                    <a:latin typeface="Calibri" panose="020F0502020204030204" pitchFamily="34" charset="0"/>
                    <a:ea typeface="SimHei" panose="02010609060101010101" pitchFamily="49" charset="-122"/>
                    <a:cs typeface="Calibri" panose="020F0502020204030204" pitchFamily="34" charset="0"/>
                  </a:rPr>
                  <a:t>64-bit word</a:t>
                </a:r>
                <a:r>
                  <a:rPr kumimoji="1" lang="zh-CN" altLang="en-US" dirty="0">
                    <a:latin typeface="Calibri" panose="020F0502020204030204" pitchFamily="34" charset="0"/>
                    <a:ea typeface="SimHei" panose="02010609060101010101" pitchFamily="49" charset="-122"/>
                    <a:cs typeface="Calibri" panose="020F0502020204030204" pitchFamily="34" charset="0"/>
                  </a:rPr>
                  <a:t>，发送给</a:t>
                </a:r>
                <a:r>
                  <a:rPr kumimoji="1" lang="en-US" altLang="zh-CN" dirty="0">
                    <a:latin typeface="Calibri" panose="020F0502020204030204" pitchFamily="34" charset="0"/>
                    <a:ea typeface="SimHei" panose="02010609060101010101" pitchFamily="49" charset="-122"/>
                    <a:cs typeface="Calibri" panose="020F0502020204030204" pitchFamily="34" charset="0"/>
                  </a:rPr>
                  <a:t>CPU</a:t>
                </a:r>
              </a:p>
              <a:p>
                <a:pPr marL="285750" indent="-285750">
                  <a:lnSpc>
                    <a:spcPct val="150000"/>
                  </a:lnSpc>
                  <a:buFont typeface="Arial" panose="020B0604020202020204" pitchFamily="34" charset="0"/>
                  <a:buChar char="•"/>
                </a:pP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8</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个芯片并行工作，提高带宽（</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bandwidth</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r>
                  <a:rPr kumimoji="1" lang="zh-CN" altLang="en-US"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地址</a:t>
                </a:r>
                <a:r>
                  <a:rPr kumimoji="1" lang="en-US" altLang="zh-CN"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A</a:t>
                </a:r>
                <a:r>
                  <a:rPr kumimoji="1" lang="zh-CN" altLang="en-US"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是物理地址，由</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CPU</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上的内存管理单元（</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MMU</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）查询页表转换虚拟地址得到</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r>
                  <a:rPr kumimoji="1" lang="zh-CN" altLang="en-US"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在程序看来这个</a:t>
                </a:r>
                <a:r>
                  <a:rPr kumimoji="1" lang="en-US" altLang="zh-CN"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64-bit</a:t>
                </a:r>
                <a:r>
                  <a:rPr kumimoji="1" lang="zh-CN" altLang="en-US"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 </a:t>
                </a:r>
                <a:r>
                  <a:rPr kumimoji="1" lang="en-US" altLang="zh-CN"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word</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是连续存放在虚拟内存里的，但是在物理内存里可以不是</a:t>
                </a:r>
                <a:endParaRPr kumimoji="1" lang="en-US" altLang="zh-CN"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endParaRPr>
              </a:p>
            </p:txBody>
          </p:sp>
        </mc:Choice>
        <mc:Fallback xmlns="">
          <p:sp>
            <p:nvSpPr>
              <p:cNvPr id="6" name="TextBox 5">
                <a:extLst>
                  <a:ext uri="{FF2B5EF4-FFF2-40B4-BE49-F238E27FC236}">
                    <a16:creationId xmlns:a16="http://schemas.microsoft.com/office/drawing/2014/main" id="{F2B9367D-F2D5-4846-BC9D-54B405779D84}"/>
                  </a:ext>
                </a:extLst>
              </p:cNvPr>
              <p:cNvSpPr txBox="1">
                <a:spLocks noRot="1" noChangeAspect="1" noMove="1" noResize="1" noEditPoints="1" noAdjustHandles="1" noChangeArrowheads="1" noChangeShapeType="1" noTextEdit="1"/>
              </p:cNvSpPr>
              <p:nvPr/>
            </p:nvSpPr>
            <p:spPr>
              <a:xfrm>
                <a:off x="268434" y="1232876"/>
                <a:ext cx="5827566" cy="5446363"/>
              </a:xfrm>
              <a:prstGeom prst="rect">
                <a:avLst/>
              </a:prstGeom>
              <a:blipFill>
                <a:blip r:embed="rId4"/>
                <a:stretch>
                  <a:fillRect l="-652" r="-1522" b="-2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03218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F2950E-110C-8D46-B57D-546EE4BC1517}"/>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13</a:t>
            </a:fld>
            <a:endParaRPr lang="en-US"/>
          </a:p>
        </p:txBody>
      </p:sp>
      <p:sp>
        <p:nvSpPr>
          <p:cNvPr id="4" name="TextBox 3">
            <a:extLst>
              <a:ext uri="{FF2B5EF4-FFF2-40B4-BE49-F238E27FC236}">
                <a16:creationId xmlns:a16="http://schemas.microsoft.com/office/drawing/2014/main" id="{A9013641-A2E8-CA4C-825D-090921FAD87D}"/>
              </a:ext>
            </a:extLst>
          </p:cNvPr>
          <p:cNvSpPr txBox="1"/>
          <p:nvPr/>
        </p:nvSpPr>
        <p:spPr>
          <a:xfrm>
            <a:off x="268438" y="648101"/>
            <a:ext cx="4533499" cy="584775"/>
          </a:xfrm>
          <a:prstGeom prst="rect">
            <a:avLst/>
          </a:prstGeom>
          <a:noFill/>
        </p:spPr>
        <p:txBody>
          <a:bodyPr wrap="square" rtlCol="0">
            <a:spAutoFit/>
          </a:bodyPr>
          <a:lstStyle/>
          <a:p>
            <a:r>
              <a:rPr kumimoji="1" lang="en-US" altLang="zh-CN" sz="3200" dirty="0">
                <a:latin typeface="Calibri" panose="020F0502020204030204" pitchFamily="34" charset="0"/>
                <a:ea typeface="SimHei" panose="02010609060101010101" pitchFamily="49" charset="-122"/>
                <a:cs typeface="Calibri" panose="020F0502020204030204" pitchFamily="34" charset="0"/>
              </a:rPr>
              <a:t>CPU</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与</a:t>
            </a:r>
            <a:r>
              <a:rPr kumimoji="1" lang="zh-CN" altLang="en-CN" sz="3200" dirty="0">
                <a:latin typeface="Calibri" panose="020F0502020204030204" pitchFamily="34" charset="0"/>
                <a:ea typeface="SimHei" panose="02010609060101010101" pitchFamily="49" charset="-122"/>
                <a:cs typeface="Calibri" panose="020F0502020204030204" pitchFamily="34" charset="0"/>
              </a:rPr>
              <a:t>主存</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的通信</a:t>
            </a:r>
            <a:endParaRPr kumimoji="1" lang="en-US" altLang="zh-CN" sz="3200" dirty="0">
              <a:latin typeface="Calibri" panose="020F0502020204030204" pitchFamily="34" charset="0"/>
              <a:ea typeface="SimHei" panose="02010609060101010101" pitchFamily="49" charset="-122"/>
              <a:cs typeface="Calibri" panose="020F0502020204030204" pitchFamily="34" charset="0"/>
            </a:endParaRPr>
          </a:p>
        </p:txBody>
      </p:sp>
      <p:sp>
        <p:nvSpPr>
          <p:cNvPr id="10" name="TextBox 9">
            <a:extLst>
              <a:ext uri="{FF2B5EF4-FFF2-40B4-BE49-F238E27FC236}">
                <a16:creationId xmlns:a16="http://schemas.microsoft.com/office/drawing/2014/main" id="{5E6DEFAA-FAC5-B747-ADB9-76588C0E876B}"/>
              </a:ext>
            </a:extLst>
          </p:cNvPr>
          <p:cNvSpPr txBox="1"/>
          <p:nvPr/>
        </p:nvSpPr>
        <p:spPr>
          <a:xfrm>
            <a:off x="268436" y="1232876"/>
            <a:ext cx="5827564" cy="295337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每个芯片的地址引脚数可以是多少？</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8</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块</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DRAM</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芯片</a:t>
            </a:r>
            <a:r>
              <a:rPr kumimoji="1" lang="zh-CN" altLang="en-US"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，每个芯片</a:t>
            </a:r>
            <a:r>
              <a:rPr kumimoji="1" lang="en-US" altLang="zh-CN"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8MB</a:t>
            </a:r>
            <a:r>
              <a:rPr kumimoji="1" lang="zh-CN" altLang="en-US"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 </a:t>
            </a:r>
            <a:r>
              <a:rPr kumimoji="1" lang="en-US" altLang="zh-CN"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a:t>
            </a:r>
            <a:r>
              <a:rPr kumimoji="1" lang="zh-CN" altLang="en-US"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 </a:t>
            </a:r>
            <a:r>
              <a:rPr kumimoji="1" lang="en-US" altLang="zh-CN"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64Mb</a:t>
            </a:r>
          </a:p>
          <a:p>
            <a:pPr marL="742950" lvl="1" indent="-285750">
              <a:lnSpc>
                <a:spcPct val="150000"/>
              </a:lnSpc>
              <a:buFont typeface="Wingdings" pitchFamily="2" charset="2"/>
              <a:buChar char="ü"/>
            </a:pPr>
            <a:r>
              <a:rPr kumimoji="1" lang="zh-CN" altLang="en-US"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每个</a:t>
            </a:r>
            <a:r>
              <a:rPr kumimoji="1" lang="en-US" altLang="zh-CN"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supercell</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存储</a:t>
            </a:r>
            <a:r>
              <a:rPr kumimoji="1" lang="en-US" altLang="zh-CN"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8</a:t>
            </a:r>
            <a:r>
              <a:rPr kumimoji="1" lang="zh-CN" altLang="en-US"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 </a:t>
            </a:r>
            <a:r>
              <a:rPr kumimoji="1" lang="en-US" altLang="zh-CN"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bits</a:t>
            </a:r>
            <a:r>
              <a:rPr kumimoji="1" lang="zh-CN" altLang="en-US"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，则每个芯片有</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8</a:t>
            </a:r>
            <a:r>
              <a:rPr kumimoji="1" lang="en-US" altLang="zh-CN"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M</a:t>
            </a:r>
            <a:r>
              <a:rPr kumimoji="1" lang="zh-CN" altLang="en-US"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 </a:t>
            </a:r>
            <a:r>
              <a:rPr kumimoji="1" lang="en-US" altLang="zh-CN"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a:t>
            </a:r>
            <a:r>
              <a:rPr kumimoji="1" lang="zh-CN" altLang="en-US"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 </a:t>
            </a:r>
            <a:r>
              <a:rPr kumimoji="1" lang="en-US" altLang="zh-CN"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2^23</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个</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supercell</a:t>
            </a:r>
          </a:p>
          <a:p>
            <a:pPr marL="742950" lvl="1" indent="-285750">
              <a:lnSpc>
                <a:spcPct val="150000"/>
              </a:lnSpc>
              <a:buFont typeface="Wingdings" pitchFamily="2" charset="2"/>
              <a:buChar char="ü"/>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这些</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supercell</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在芯片上被组织为二维阵列（例如</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2^12 x 2^11</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因此每个</a:t>
            </a:r>
            <a:r>
              <a:rPr kumimoji="1" lang="en-US" altLang="zh-CN"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chip</a:t>
            </a:r>
            <a:r>
              <a:rPr kumimoji="1" lang="zh-CN" altLang="en-US"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的地址引脚数可以为</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12</a:t>
            </a:r>
            <a:endParaRPr kumimoji="1" lang="en-US" altLang="zh-CN"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endParaRPr>
          </a:p>
        </p:txBody>
      </p:sp>
      <p:pic>
        <p:nvPicPr>
          <p:cNvPr id="6" name="Picture 5">
            <a:extLst>
              <a:ext uri="{FF2B5EF4-FFF2-40B4-BE49-F238E27FC236}">
                <a16:creationId xmlns:a16="http://schemas.microsoft.com/office/drawing/2014/main" id="{8B02A91F-DA27-634E-97BF-9F3559F5109F}"/>
              </a:ext>
            </a:extLst>
          </p:cNvPr>
          <p:cNvPicPr>
            <a:picLocks noChangeAspect="1"/>
          </p:cNvPicPr>
          <p:nvPr/>
        </p:nvPicPr>
        <p:blipFill rotWithShape="1">
          <a:blip r:embed="rId3"/>
          <a:srcRect b="727"/>
          <a:stretch/>
        </p:blipFill>
        <p:spPr>
          <a:xfrm>
            <a:off x="6013375" y="1419367"/>
            <a:ext cx="6117906" cy="4717666"/>
          </a:xfrm>
          <a:prstGeom prst="rect">
            <a:avLst/>
          </a:prstGeom>
        </p:spPr>
      </p:pic>
    </p:spTree>
    <p:extLst>
      <p:ext uri="{BB962C8B-B14F-4D97-AF65-F5344CB8AC3E}">
        <p14:creationId xmlns:p14="http://schemas.microsoft.com/office/powerpoint/2010/main" val="2794377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14</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en-CN" altLang="zh-CN" sz="3200" dirty="0">
                <a:latin typeface="Calibri" panose="020F0502020204030204" pitchFamily="34" charset="0"/>
                <a:ea typeface="SimHei" panose="02010609060101010101" pitchFamily="49" charset="-122"/>
                <a:cs typeface="Calibri" panose="020F0502020204030204" pitchFamily="34" charset="0"/>
              </a:rPr>
              <a:t>Outline</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sp>
        <p:nvSpPr>
          <p:cNvPr id="4" name="TextBox 3">
            <a:extLst>
              <a:ext uri="{FF2B5EF4-FFF2-40B4-BE49-F238E27FC236}">
                <a16:creationId xmlns:a16="http://schemas.microsoft.com/office/drawing/2014/main" id="{868096DB-0F35-DC41-8581-C1957835E9D1}"/>
              </a:ext>
            </a:extLst>
          </p:cNvPr>
          <p:cNvSpPr txBox="1"/>
          <p:nvPr/>
        </p:nvSpPr>
        <p:spPr>
          <a:xfrm>
            <a:off x="268437" y="1232876"/>
            <a:ext cx="10951498" cy="503535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不同类型的存储器</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SRAM -&gt; </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高速缓存（</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cache</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DRAM</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-&gt; </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主存（</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main</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memory</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CPU</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与主存的通信过程</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增强的</a:t>
            </a:r>
            <a:r>
              <a:rPr kumimoji="1" lang="en-US" altLang="zh-CN"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DRAM</a:t>
            </a:r>
          </a:p>
          <a:p>
            <a:pPr marL="742950" lvl="1" indent="-285750">
              <a:lnSpc>
                <a:spcPct val="150000"/>
              </a:lnSpc>
              <a:buFont typeface="Wingdings" pitchFamily="2" charset="2"/>
              <a:buChar char="ü"/>
            </a:pPr>
            <a:r>
              <a:rPr kumimoji="1" lang="zh-CN" altLang="en-US"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非易失性（</a:t>
            </a:r>
            <a:r>
              <a:rPr kumimoji="1" lang="en-US" altLang="zh-CN"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non-volatile</a:t>
            </a:r>
            <a:r>
              <a:rPr kumimoji="1" lang="zh-CN" altLang="en-US"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）存储器</a:t>
            </a:r>
            <a:endParaRPr kumimoji="1" lang="en-US" altLang="zh-CN"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pPr>
            <a:r>
              <a:rPr kumimoji="1" lang="en-US" altLang="zh-CN" dirty="0">
                <a:latin typeface="Calibri" panose="020F0502020204030204" pitchFamily="34" charset="0"/>
                <a:ea typeface="SimHei" panose="02010609060101010101" pitchFamily="49" charset="-122"/>
                <a:cs typeface="Calibri" panose="020F0502020204030204" pitchFamily="34" charset="0"/>
              </a:rPr>
              <a:t>ROM</a:t>
            </a:r>
            <a:r>
              <a:rPr kumimoji="1" lang="zh-CN" altLang="en-US" dirty="0">
                <a:latin typeface="Calibri" panose="020F0502020204030204" pitchFamily="34" charset="0"/>
                <a:ea typeface="SimHei" panose="02010609060101010101" pitchFamily="49" charset="-122"/>
                <a:cs typeface="Calibri" panose="020F0502020204030204" pitchFamily="34" charset="0"/>
              </a:rPr>
              <a:t>、磁盘、固态硬盘（</a:t>
            </a:r>
            <a:r>
              <a:rPr kumimoji="1" lang="en-US" altLang="zh-CN" dirty="0">
                <a:latin typeface="Calibri" panose="020F0502020204030204" pitchFamily="34" charset="0"/>
                <a:ea typeface="SimHei" panose="02010609060101010101" pitchFamily="49" charset="-122"/>
                <a:cs typeface="Calibri" panose="020F0502020204030204" pitchFamily="34" charset="0"/>
              </a:rPr>
              <a:t>SSD</a:t>
            </a:r>
            <a:r>
              <a:rPr kumimoji="1" lang="zh-CN" altLang="en-US" dirty="0">
                <a:latin typeface="Calibri" panose="020F0502020204030204" pitchFamily="34" charset="0"/>
                <a:ea typeface="SimHei" panose="02010609060101010101" pitchFamily="49" charset="-122"/>
                <a:cs typeface="Calibri" panose="020F0502020204030204" pitchFamily="34" charset="0"/>
              </a:rPr>
              <a:t>）</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高速缓存</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缓存的思想与局部性原理</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高速缓存的组织结构</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高速缓存的性能</a:t>
            </a: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高速缓存对程序性能的影响</a:t>
            </a:r>
          </a:p>
        </p:txBody>
      </p:sp>
    </p:spTree>
    <p:extLst>
      <p:ext uri="{BB962C8B-B14F-4D97-AF65-F5344CB8AC3E}">
        <p14:creationId xmlns:p14="http://schemas.microsoft.com/office/powerpoint/2010/main" val="350518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15</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增强的</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DRAM</a:t>
            </a:r>
          </a:p>
        </p:txBody>
      </p:sp>
      <p:sp>
        <p:nvSpPr>
          <p:cNvPr id="4" name="TextBox 3">
            <a:extLst>
              <a:ext uri="{FF2B5EF4-FFF2-40B4-BE49-F238E27FC236}">
                <a16:creationId xmlns:a16="http://schemas.microsoft.com/office/drawing/2014/main" id="{AF5ED619-2DCA-F84D-84B3-63B5EA4A0C9C}"/>
              </a:ext>
            </a:extLst>
          </p:cNvPr>
          <p:cNvSpPr txBox="1"/>
          <p:nvPr/>
        </p:nvSpPr>
        <p:spPr>
          <a:xfrm>
            <a:off x="268437" y="1232876"/>
            <a:ext cx="10951498" cy="545085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sz="1800" dirty="0">
                <a:solidFill>
                  <a:prstClr val="black"/>
                </a:solidFill>
                <a:latin typeface="Calibri" panose="020F0502020204030204" pitchFamily="34" charset="0"/>
                <a:ea typeface="SimHei" panose="02010609060101010101" pitchFamily="49" charset="-122"/>
                <a:cs typeface="Calibri" panose="020F0502020204030204" pitchFamily="34" charset="0"/>
              </a:rPr>
              <a:t>Fast Page Mode (FPM) DRAM</a:t>
            </a:r>
          </a:p>
          <a:p>
            <a:pPr marL="742950" lvl="1" indent="-285750">
              <a:lnSpc>
                <a:spcPct val="150000"/>
              </a:lnSpc>
              <a:buFont typeface="Wingdings" pitchFamily="2" charset="2"/>
              <a:buChar char="ü"/>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复用行缓冲区，加快</a:t>
            </a:r>
            <a:r>
              <a:rPr kumimoji="1" lang="zh-CN" altLang="en-CN" dirty="0">
                <a:solidFill>
                  <a:prstClr val="black"/>
                </a:solidFill>
                <a:latin typeface="Calibri" panose="020F0502020204030204" pitchFamily="34" charset="0"/>
                <a:ea typeface="SimHei" panose="02010609060101010101" pitchFamily="49" charset="-122"/>
                <a:cs typeface="Calibri" panose="020F0502020204030204" pitchFamily="34" charset="0"/>
              </a:rPr>
              <a:t>同一行</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内的访问</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RAS CAS RAS CAS RAS CAS -&gt; RAS CAS CAS CAS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b="0" i="0" u="none" strike="noStrike" dirty="0">
                <a:solidFill>
                  <a:srgbClr val="000000"/>
                </a:solidFill>
                <a:effectLst/>
                <a:latin typeface="-webkit-standard"/>
              </a:rPr>
              <a:t>Extended Data Out (EDO)</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DRAM</a:t>
            </a: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流水线化的</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FPM DRAM</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CAS</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的时间间隔更小</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进一步加快同一行内的访问</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en-US" altLang="zh-CN"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Synchronous DRAM (SDRAM)</a:t>
            </a:r>
          </a:p>
          <a:p>
            <a:pPr marL="742950" lvl="1" indent="-285750">
              <a:lnSpc>
                <a:spcPct val="150000"/>
              </a:lnSpc>
              <a:buFont typeface="Wingdings" pitchFamily="2" charset="2"/>
              <a:buChar char="ü"/>
              <a:defRPr/>
            </a:pPr>
            <a:r>
              <a:rPr kumimoji="1" lang="zh-CN" altLang="en-US" dirty="0">
                <a:latin typeface="Calibri" panose="020F0502020204030204" pitchFamily="34" charset="0"/>
                <a:ea typeface="SimHei" panose="02010609060101010101" pitchFamily="49" charset="-122"/>
                <a:cs typeface="Calibri" panose="020F0502020204030204" pitchFamily="34" charset="0"/>
              </a:rPr>
              <a:t>引入</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时钟</a:t>
            </a:r>
            <a:r>
              <a:rPr kumimoji="1" lang="zh-CN" altLang="en-US" dirty="0">
                <a:latin typeface="Calibri" panose="020F0502020204030204" pitchFamily="34" charset="0"/>
                <a:ea typeface="SimHei" panose="02010609060101010101" pitchFamily="49" charset="-122"/>
                <a:cs typeface="Calibri" panose="020F0502020204030204" pitchFamily="34" charset="0"/>
              </a:rPr>
              <a:t>作为控制信号</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（和</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CPU</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时钟不是一回事）</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defRPr/>
            </a:pPr>
            <a:r>
              <a:rPr kumimoji="1" lang="en-US" altLang="zh-CN"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Double Data Rate (DDR) SDRAM</a:t>
            </a:r>
          </a:p>
          <a:p>
            <a:pPr marL="742950" lvl="1" indent="-285750">
              <a:lnSpc>
                <a:spcPct val="150000"/>
              </a:lnSpc>
              <a:buFont typeface="Wingdings" pitchFamily="2" charset="2"/>
              <a:buChar char="ü"/>
              <a:defRPr/>
            </a:pPr>
            <a:r>
              <a:rPr kumimoji="1" lang="zh-CN" altLang="en-US" dirty="0">
                <a:latin typeface="Calibri" panose="020F0502020204030204" pitchFamily="34" charset="0"/>
                <a:ea typeface="SimHei" panose="02010609060101010101" pitchFamily="49" charset="-122"/>
                <a:cs typeface="Calibri" panose="020F0502020204030204" pitchFamily="34" charset="0"/>
              </a:rPr>
              <a:t>升级版</a:t>
            </a:r>
            <a:r>
              <a:rPr kumimoji="1" lang="en-US" altLang="zh-CN" dirty="0">
                <a:latin typeface="Calibri" panose="020F0502020204030204" pitchFamily="34" charset="0"/>
                <a:ea typeface="SimHei" panose="02010609060101010101" pitchFamily="49" charset="-122"/>
                <a:cs typeface="Calibri" panose="020F0502020204030204" pitchFamily="34" charset="0"/>
              </a:rPr>
              <a:t>SDRAM</a:t>
            </a:r>
            <a:r>
              <a:rPr kumimoji="1" lang="zh-CN" altLang="en-US" dirty="0">
                <a:latin typeface="Calibri" panose="020F0502020204030204" pitchFamily="34" charset="0"/>
                <a:ea typeface="SimHei" panose="02010609060101010101" pitchFamily="49" charset="-122"/>
                <a:cs typeface="Calibri" panose="020F0502020204030204" pitchFamily="34" charset="0"/>
              </a:rPr>
              <a:t>，</a:t>
            </a:r>
            <a:r>
              <a:rPr kumimoji="1" lang="zh-CN" altLang="en-US"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在时钟信号的上升和下降沿都传输数据，使带宽翻倍</a:t>
            </a:r>
            <a:endParaRPr kumimoji="1" lang="en-US" altLang="zh-CN"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目前主流的方案</a:t>
            </a:r>
            <a:r>
              <a:rPr kumimoji="1" lang="zh-CN" altLang="en-US" dirty="0">
                <a:latin typeface="Calibri" panose="020F0502020204030204" pitchFamily="34" charset="0"/>
                <a:ea typeface="SimHei" panose="02010609060101010101" pitchFamily="49" charset="-122"/>
                <a:cs typeface="Calibri" panose="020F0502020204030204" pitchFamily="34" charset="0"/>
              </a:rPr>
              <a:t>：</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DDR4/5</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Video</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RA</a:t>
            </a:r>
            <a:r>
              <a:rPr kumimoji="1"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M, VRAM</a:t>
            </a:r>
          </a:p>
          <a:p>
            <a:pPr marL="742950" lvl="1" indent="-285750">
              <a:lnSpc>
                <a:spcPct val="150000"/>
              </a:lnSpc>
              <a:buFont typeface="Wingdings" pitchFamily="2" charset="2"/>
              <a:buChar char="ü"/>
              <a:defRPr/>
            </a:pPr>
            <a:r>
              <a:rPr kumimoji="1" lang="zh-CN" altLang="en-US" dirty="0">
                <a:latin typeface="Calibri" panose="020F0502020204030204" pitchFamily="34" charset="0"/>
                <a:ea typeface="SimHei" panose="02010609060101010101" pitchFamily="49" charset="-122"/>
                <a:cs typeface="Calibri" panose="020F0502020204030204" pitchFamily="34" charset="0"/>
              </a:rPr>
              <a:t>和</a:t>
            </a:r>
            <a:r>
              <a:rPr kumimoji="1" lang="en-US" altLang="zh-CN"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FPM</a:t>
            </a:r>
            <a:r>
              <a:rPr kumimoji="1" lang="zh-CN" altLang="en-US"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 </a:t>
            </a:r>
            <a:r>
              <a:rPr kumimoji="1" lang="en-US" altLang="zh-CN"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DRAM</a:t>
            </a:r>
            <a:r>
              <a:rPr kumimoji="1" lang="zh-CN" altLang="en-US"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类似，用于帧缓冲区</a:t>
            </a:r>
            <a:endParaRPr kumimoji="1" lang="en-US" altLang="zh-CN"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188100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16</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en-CN" altLang="zh-CN" sz="3200" dirty="0">
                <a:latin typeface="Calibri" panose="020F0502020204030204" pitchFamily="34" charset="0"/>
                <a:ea typeface="SimHei" panose="02010609060101010101" pitchFamily="49" charset="-122"/>
                <a:cs typeface="Calibri" panose="020F0502020204030204" pitchFamily="34" charset="0"/>
              </a:rPr>
              <a:t>Outline</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sp>
        <p:nvSpPr>
          <p:cNvPr id="4" name="TextBox 3">
            <a:extLst>
              <a:ext uri="{FF2B5EF4-FFF2-40B4-BE49-F238E27FC236}">
                <a16:creationId xmlns:a16="http://schemas.microsoft.com/office/drawing/2014/main" id="{868096DB-0F35-DC41-8581-C1957835E9D1}"/>
              </a:ext>
            </a:extLst>
          </p:cNvPr>
          <p:cNvSpPr txBox="1"/>
          <p:nvPr/>
        </p:nvSpPr>
        <p:spPr>
          <a:xfrm>
            <a:off x="268437" y="1232876"/>
            <a:ext cx="10951498" cy="503535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不同类型的存储器</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SRAM -&gt; </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高速缓存（</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cache</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DRAM</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-&gt; </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主存（</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main</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memory</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CPU</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与主存的通信过程</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增强的</a:t>
            </a:r>
            <a:r>
              <a:rPr kumimoji="1" lang="en-US" altLang="zh-CN"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DRAM</a:t>
            </a:r>
          </a:p>
          <a:p>
            <a:pPr marL="742950" lvl="1" indent="-285750">
              <a:lnSpc>
                <a:spcPct val="150000"/>
              </a:lnSpc>
              <a:buFont typeface="Wingdings" pitchFamily="2" charset="2"/>
              <a:buChar char="ü"/>
            </a:pPr>
            <a:r>
              <a:rPr kumimoji="1" lang="zh-CN" altLang="en-US"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非易失性（</a:t>
            </a:r>
            <a:r>
              <a:rPr kumimoji="1" lang="en-US" altLang="zh-CN"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non-volatile</a:t>
            </a:r>
            <a:r>
              <a:rPr kumimoji="1" lang="zh-CN" altLang="en-US"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）存储器</a:t>
            </a:r>
            <a:endParaRPr kumimoji="1" lang="en-US" altLang="zh-CN"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pP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ROM</a:t>
            </a:r>
            <a:r>
              <a:rPr kumimoji="1" lang="zh-CN" altLang="en-US" dirty="0">
                <a:latin typeface="Calibri" panose="020F0502020204030204" pitchFamily="34" charset="0"/>
                <a:ea typeface="SimHei" panose="02010609060101010101" pitchFamily="49" charset="-122"/>
                <a:cs typeface="Calibri" panose="020F0502020204030204" pitchFamily="34" charset="0"/>
              </a:rPr>
              <a:t>、磁盘、固态硬盘（</a:t>
            </a:r>
            <a:r>
              <a:rPr kumimoji="1" lang="en-US" altLang="zh-CN" dirty="0">
                <a:latin typeface="Calibri" panose="020F0502020204030204" pitchFamily="34" charset="0"/>
                <a:ea typeface="SimHei" panose="02010609060101010101" pitchFamily="49" charset="-122"/>
                <a:cs typeface="Calibri" panose="020F0502020204030204" pitchFamily="34" charset="0"/>
              </a:rPr>
              <a:t>SSD</a:t>
            </a:r>
            <a:r>
              <a:rPr kumimoji="1" lang="zh-CN" altLang="en-US" dirty="0">
                <a:latin typeface="Calibri" panose="020F0502020204030204" pitchFamily="34" charset="0"/>
                <a:ea typeface="SimHei" panose="02010609060101010101" pitchFamily="49" charset="-122"/>
                <a:cs typeface="Calibri" panose="020F0502020204030204" pitchFamily="34" charset="0"/>
              </a:rPr>
              <a:t>）</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高速缓存</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缓存的思想与局部性原理</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高速缓存的组织结构</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高速缓存的性能</a:t>
            </a: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高速缓存对程序性能的影响</a:t>
            </a:r>
          </a:p>
        </p:txBody>
      </p:sp>
    </p:spTree>
    <p:extLst>
      <p:ext uri="{BB962C8B-B14F-4D97-AF65-F5344CB8AC3E}">
        <p14:creationId xmlns:p14="http://schemas.microsoft.com/office/powerpoint/2010/main" val="30401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17</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非易失性存储器</a:t>
            </a:r>
            <a:endParaRPr kumimoji="1" lang="en-US" altLang="zh-CN" sz="3200" dirty="0">
              <a:latin typeface="Calibri" panose="020F0502020204030204" pitchFamily="34" charset="0"/>
              <a:ea typeface="SimHei" panose="02010609060101010101" pitchFamily="49" charset="-122"/>
              <a:cs typeface="Calibri" panose="020F0502020204030204" pitchFamily="34" charset="0"/>
            </a:endParaRPr>
          </a:p>
        </p:txBody>
      </p:sp>
      <p:sp>
        <p:nvSpPr>
          <p:cNvPr id="4" name="TextBox 3">
            <a:extLst>
              <a:ext uri="{FF2B5EF4-FFF2-40B4-BE49-F238E27FC236}">
                <a16:creationId xmlns:a16="http://schemas.microsoft.com/office/drawing/2014/main" id="{D0528596-C6E0-CB44-AF36-C7BBE5981AC4}"/>
              </a:ext>
            </a:extLst>
          </p:cNvPr>
          <p:cNvSpPr txBox="1"/>
          <p:nvPr/>
        </p:nvSpPr>
        <p:spPr>
          <a:xfrm>
            <a:off x="268437" y="1232876"/>
            <a:ext cx="10951498" cy="253787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SRAM</a:t>
            </a: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和</a:t>
            </a:r>
            <a:r>
              <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DRAM</a:t>
            </a: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都是</a:t>
            </a:r>
            <a:r>
              <a:rPr kumimoji="1" lang="zh-CN" altLang="en-US"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易失性（</a:t>
            </a:r>
            <a:r>
              <a:rPr kumimoji="1" lang="en-US" altLang="zh-CN"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volatile</a:t>
            </a:r>
            <a:r>
              <a:rPr kumimoji="1" lang="zh-CN" altLang="en-US"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a:t>
            </a: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存储器</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只要断电数据就消失</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sz="1800"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非易失性（</a:t>
            </a:r>
            <a:r>
              <a:rPr kumimoji="1" lang="en-US" altLang="zh-CN" sz="1800"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non-volatile</a:t>
            </a:r>
            <a:r>
              <a:rPr kumimoji="1" lang="zh-CN" altLang="en-US" sz="1800"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a:t>
            </a:r>
            <a:r>
              <a:rPr kumimoji="1"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存储器</a:t>
            </a:r>
            <a:endParaRPr kumimoji="1"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即使断电也可以长久保存数据</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只读存储器（</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read-only memory, ROM</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磁盘、固态硬盘（</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solid state disk/drive, SSD</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3519507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18</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只读存储器（</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ROM</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a:t>
            </a:r>
            <a:endParaRPr kumimoji="1" lang="en-US" altLang="zh-CN" sz="3200" dirty="0">
              <a:latin typeface="Calibri" panose="020F0502020204030204" pitchFamily="34" charset="0"/>
              <a:ea typeface="SimHei" panose="02010609060101010101" pitchFamily="49" charset="-122"/>
              <a:cs typeface="Calibri" panose="020F0502020204030204" pitchFamily="34" charset="0"/>
            </a:endParaRPr>
          </a:p>
        </p:txBody>
      </p:sp>
      <p:sp>
        <p:nvSpPr>
          <p:cNvPr id="4" name="TextBox 3">
            <a:extLst>
              <a:ext uri="{FF2B5EF4-FFF2-40B4-BE49-F238E27FC236}">
                <a16:creationId xmlns:a16="http://schemas.microsoft.com/office/drawing/2014/main" id="{D0528596-C6E0-CB44-AF36-C7BBE5981AC4}"/>
              </a:ext>
            </a:extLst>
          </p:cNvPr>
          <p:cNvSpPr txBox="1"/>
          <p:nvPr/>
        </p:nvSpPr>
        <p:spPr>
          <a:xfrm>
            <a:off x="268437" y="1232876"/>
            <a:ext cx="10951498" cy="503535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编程（</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Programming</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）：向</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ROM</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中写入数据，一般写完之后就不易修改</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分类</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一般的</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ROM</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：在生产过程中就被编程</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可编程</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ROM</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Programmable ROM, PROM</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）：可编程</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1</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次</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可擦写可编程</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ROM</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EPROM</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紫外线</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/X</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射线</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照射擦除，可重编程</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1000</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次</a:t>
            </a:r>
          </a:p>
          <a:p>
            <a:pPr marL="742950" lvl="1" indent="-285750">
              <a:lnSpc>
                <a:spcPct val="150000"/>
              </a:lnSpc>
              <a:buFont typeface="Wingdings" pitchFamily="2" charset="2"/>
              <a:buChar char="ü"/>
            </a:pP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电子可擦除</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PROM</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EEPROM</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电子</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擦除，可重编程</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10^5</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次</a:t>
            </a:r>
          </a:p>
          <a:p>
            <a:pPr marL="1200150" lvl="2" indent="-285750">
              <a:lnSpc>
                <a:spcPct val="150000"/>
              </a:lnSpc>
              <a:buFont typeface="Arial" panose="020B0604020202020204" pitchFamily="34" charset="0"/>
              <a:buChar char="•"/>
            </a:pP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闪存（</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flash</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memory</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：基于</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EEPROM</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，被广泛使用，是</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SSD</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的基本单元</a:t>
            </a:r>
          </a:p>
          <a:p>
            <a:pPr marL="285750" indent="-285750">
              <a:lnSpc>
                <a:spcPct val="150000"/>
              </a:lnSpc>
              <a:buFont typeface="Arial" panose="020B0604020202020204" pitchFamily="34" charset="0"/>
              <a:buChar char="•"/>
            </a:pP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固件（</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firmware</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）：介于硬件和软件之间</a:t>
            </a:r>
            <a:endPar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ROM</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中保存的程序</a:t>
            </a:r>
          </a:p>
          <a:p>
            <a:pPr marL="742950" lvl="1" indent="-285750">
              <a:lnSpc>
                <a:spcPct val="150000"/>
              </a:lnSpc>
              <a:buFont typeface="Wingdings" pitchFamily="2" charset="2"/>
              <a:buChar char="ü"/>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主要负责通电开机后进行计算机的初始化</a:t>
            </a:r>
            <a:r>
              <a:rPr kumimoji="1" lang="zh-CN" altLang="en-US" dirty="0">
                <a:solidFill>
                  <a:schemeClr val="accent5"/>
                </a:solidFill>
                <a:latin typeface="Calibri" panose="020F0502020204030204" pitchFamily="34" charset="0"/>
                <a:ea typeface="SimHei" panose="02010609060101010101" pitchFamily="49" charset="-122"/>
                <a:cs typeface="Calibri" panose="020F0502020204030204" pitchFamily="34" charset="0"/>
              </a:rPr>
              <a:t>（</a:t>
            </a:r>
            <a:r>
              <a:rPr kumimoji="1" lang="en-US" altLang="zh-CN" dirty="0">
                <a:solidFill>
                  <a:schemeClr val="accent5"/>
                </a:solidFill>
                <a:latin typeface="Calibri" panose="020F0502020204030204" pitchFamily="34" charset="0"/>
                <a:ea typeface="SimHei" panose="02010609060101010101" pitchFamily="49" charset="-122"/>
                <a:cs typeface="Calibri" panose="020F0502020204030204" pitchFamily="34" charset="0"/>
              </a:rPr>
              <a:t>Power-On Self-Test</a:t>
            </a:r>
            <a:r>
              <a:rPr kumimoji="1" lang="zh-CN" altLang="en-US" dirty="0">
                <a:solidFill>
                  <a:schemeClr val="accent5"/>
                </a:solidFill>
                <a:latin typeface="Calibri" panose="020F0502020204030204" pitchFamily="34" charset="0"/>
                <a:ea typeface="SimHei" panose="02010609060101010101" pitchFamily="49" charset="-122"/>
                <a:cs typeface="Calibri" panose="020F0502020204030204" pitchFamily="34" charset="0"/>
              </a:rPr>
              <a:t>，加电自检）</a:t>
            </a:r>
            <a:endParaRPr kumimoji="1" lang="en-US" altLang="zh-CN" dirty="0">
              <a:solidFill>
                <a:schemeClr val="accent5"/>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随后在磁盘上寻找并执行引导加载程序</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boot loader</a:t>
            </a:r>
          </a:p>
          <a:p>
            <a:pPr marL="742950" lvl="1" indent="-285750">
              <a:lnSpc>
                <a:spcPct val="150000"/>
              </a:lnSpc>
              <a:buFont typeface="Wingdings" pitchFamily="2" charset="2"/>
              <a:buChar char="ü"/>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boot</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loader</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加载</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OS</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，完成整个开机流程</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2863192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19</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en-CN" altLang="zh-CN" sz="3200" dirty="0">
                <a:latin typeface="Calibri" panose="020F0502020204030204" pitchFamily="34" charset="0"/>
                <a:ea typeface="SimHei" panose="02010609060101010101" pitchFamily="49" charset="-122"/>
                <a:cs typeface="Calibri" panose="020F0502020204030204" pitchFamily="34" charset="0"/>
              </a:rPr>
              <a:t>Outline</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sp>
        <p:nvSpPr>
          <p:cNvPr id="4" name="TextBox 3">
            <a:extLst>
              <a:ext uri="{FF2B5EF4-FFF2-40B4-BE49-F238E27FC236}">
                <a16:creationId xmlns:a16="http://schemas.microsoft.com/office/drawing/2014/main" id="{868096DB-0F35-DC41-8581-C1957835E9D1}"/>
              </a:ext>
            </a:extLst>
          </p:cNvPr>
          <p:cNvSpPr txBox="1"/>
          <p:nvPr/>
        </p:nvSpPr>
        <p:spPr>
          <a:xfrm>
            <a:off x="268437" y="1232876"/>
            <a:ext cx="10951498" cy="503535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不同类型的存储器</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SRAM -&gt; </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高速缓存（</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cache</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DRAM</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-&gt; </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主存（</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main</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memory</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CPU</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与主存的通信过程</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增强的</a:t>
            </a:r>
            <a:r>
              <a:rPr kumimoji="1" lang="en-US" altLang="zh-CN"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DRAM</a:t>
            </a:r>
          </a:p>
          <a:p>
            <a:pPr marL="742950" lvl="1" indent="-285750">
              <a:lnSpc>
                <a:spcPct val="150000"/>
              </a:lnSpc>
              <a:buFont typeface="Wingdings" pitchFamily="2" charset="2"/>
              <a:buChar char="ü"/>
            </a:pPr>
            <a:r>
              <a:rPr kumimoji="1" lang="zh-CN" altLang="en-US"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非易失性（</a:t>
            </a:r>
            <a:r>
              <a:rPr kumimoji="1" lang="en-US" altLang="zh-CN"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non-volatile</a:t>
            </a:r>
            <a:r>
              <a:rPr kumimoji="1" lang="zh-CN" altLang="en-US"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）存储器</a:t>
            </a:r>
            <a:endParaRPr kumimoji="1" lang="en-US" altLang="zh-CN"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pPr>
            <a:r>
              <a:rPr kumimoji="1" lang="en-US" altLang="zh-CN" dirty="0">
                <a:latin typeface="Calibri" panose="020F0502020204030204" pitchFamily="34" charset="0"/>
                <a:ea typeface="SimHei" panose="02010609060101010101" pitchFamily="49" charset="-122"/>
                <a:cs typeface="Calibri" panose="020F0502020204030204" pitchFamily="34" charset="0"/>
              </a:rPr>
              <a:t>ROM</a:t>
            </a:r>
            <a:r>
              <a:rPr kumimoji="1" lang="zh-CN" altLang="en-US"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磁盘</a:t>
            </a:r>
            <a:r>
              <a:rPr kumimoji="1" lang="zh-CN" altLang="en-US" dirty="0">
                <a:latin typeface="Calibri" panose="020F0502020204030204" pitchFamily="34" charset="0"/>
                <a:ea typeface="SimHei" panose="02010609060101010101" pitchFamily="49" charset="-122"/>
                <a:cs typeface="Calibri" panose="020F0502020204030204" pitchFamily="34" charset="0"/>
              </a:rPr>
              <a:t>、固态硬盘（</a:t>
            </a:r>
            <a:r>
              <a:rPr kumimoji="1" lang="en-US" altLang="zh-CN" dirty="0">
                <a:latin typeface="Calibri" panose="020F0502020204030204" pitchFamily="34" charset="0"/>
                <a:ea typeface="SimHei" panose="02010609060101010101" pitchFamily="49" charset="-122"/>
                <a:cs typeface="Calibri" panose="020F0502020204030204" pitchFamily="34" charset="0"/>
              </a:rPr>
              <a:t>SSD</a:t>
            </a:r>
            <a:r>
              <a:rPr kumimoji="1" lang="zh-CN" altLang="en-US" dirty="0">
                <a:latin typeface="Calibri" panose="020F0502020204030204" pitchFamily="34" charset="0"/>
                <a:ea typeface="SimHei" panose="02010609060101010101" pitchFamily="49" charset="-122"/>
                <a:cs typeface="Calibri" panose="020F0502020204030204" pitchFamily="34" charset="0"/>
              </a:rPr>
              <a:t>）</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高速缓存</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缓存的思想与局部性原理</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高速缓存的组织结构</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高速缓存的性能</a:t>
            </a: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高速缓存对程序性能的影响</a:t>
            </a:r>
          </a:p>
        </p:txBody>
      </p:sp>
    </p:spTree>
    <p:extLst>
      <p:ext uri="{BB962C8B-B14F-4D97-AF65-F5344CB8AC3E}">
        <p14:creationId xmlns:p14="http://schemas.microsoft.com/office/powerpoint/2010/main" val="2760758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2</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后续安排</a:t>
            </a:r>
          </a:p>
        </p:txBody>
      </p:sp>
      <p:sp>
        <p:nvSpPr>
          <p:cNvPr id="2" name="TextBox 1">
            <a:extLst>
              <a:ext uri="{FF2B5EF4-FFF2-40B4-BE49-F238E27FC236}">
                <a16:creationId xmlns:a16="http://schemas.microsoft.com/office/drawing/2014/main" id="{BF932D73-D5E5-1046-90D2-6CF20323D767}"/>
              </a:ext>
            </a:extLst>
          </p:cNvPr>
          <p:cNvSpPr txBox="1"/>
          <p:nvPr/>
        </p:nvSpPr>
        <p:spPr>
          <a:xfrm>
            <a:off x="268437" y="1232876"/>
            <a:ext cx="10951498" cy="336887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今天（</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11.5</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Memory Hierarchy &amp; Cache Memories</a:t>
            </a:r>
          </a:p>
          <a:p>
            <a:pPr marL="285750" indent="-285750">
              <a:lnSpc>
                <a:spcPct val="150000"/>
              </a:lnSpc>
              <a:buFont typeface="Arial" panose="020B0604020202020204" pitchFamily="34" charset="0"/>
              <a:buChar cha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本周末：</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Optimization</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&amp;</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Linking</a:t>
            </a:r>
          </a:p>
          <a:p>
            <a:pPr marL="285750" indent="-285750">
              <a:lnSpc>
                <a:spcPct val="150000"/>
              </a:lnSpc>
              <a:buFont typeface="Arial" panose="020B0604020202020204" pitchFamily="34" charset="0"/>
              <a:buChar cha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下周三（</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11.12</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ECF I</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&amp;</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Quiz</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#2</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Review</a:t>
            </a:r>
          </a:p>
          <a:p>
            <a:pPr marL="285750" indent="-285750">
              <a:lnSpc>
                <a:spcPct val="150000"/>
              </a:lnSpc>
              <a:buFont typeface="Arial" panose="020B0604020202020204" pitchFamily="34" charset="0"/>
              <a:buChar cha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下周末：</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ECF</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II</a:t>
            </a:r>
          </a:p>
          <a:p>
            <a:pPr marL="285750" indent="-285750">
              <a:lnSpc>
                <a:spcPct val="150000"/>
              </a:lnSpc>
              <a:buFont typeface="Arial" panose="020B0604020202020204" pitchFamily="34" charset="0"/>
              <a:buChar cha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下下周一（</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11.17</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quiz #2</a:t>
            </a:r>
          </a:p>
          <a:p>
            <a:pPr marL="742950" lvl="1" indent="-285750">
              <a:lnSpc>
                <a:spcPct val="150000"/>
              </a:lnSpc>
              <a:buFont typeface="Wingdings" pitchFamily="2" charset="2"/>
              <a:buChar char="ü"/>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题型（应该）和</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quiz</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#1</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一致</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范围：第</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10</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18</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讲</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重点：第</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4</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6</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8</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章</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33298795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20</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磁盘结构</a:t>
            </a:r>
            <a:endParaRPr kumimoji="1" lang="en-US" altLang="zh-CN" sz="3200" dirty="0">
              <a:latin typeface="Calibri" panose="020F0502020204030204" pitchFamily="34" charset="0"/>
              <a:ea typeface="SimHei" panose="02010609060101010101" pitchFamily="49" charset="-122"/>
              <a:cs typeface="Calibri" panose="020F0502020204030204" pitchFamily="34" charset="0"/>
            </a:endParaRPr>
          </a:p>
        </p:txBody>
      </p:sp>
      <p:sp>
        <p:nvSpPr>
          <p:cNvPr id="4" name="TextBox 3">
            <a:extLst>
              <a:ext uri="{FF2B5EF4-FFF2-40B4-BE49-F238E27FC236}">
                <a16:creationId xmlns:a16="http://schemas.microsoft.com/office/drawing/2014/main" id="{D449ABA6-AAB1-5140-B2EF-FE8E297B450D}"/>
              </a:ext>
            </a:extLst>
          </p:cNvPr>
          <p:cNvSpPr txBox="1"/>
          <p:nvPr/>
        </p:nvSpPr>
        <p:spPr>
          <a:xfrm>
            <a:off x="268437" y="1232876"/>
            <a:ext cx="10951498" cy="420435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也叫机械硬盘</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platter</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：盘片</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surface</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：表面</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track</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：磁道</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gap</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：间隙</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sector</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：扇区</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spindle</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：主轴</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cylinder</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：柱面</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head</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：读</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写头</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arm</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：传动臂</a:t>
            </a:r>
          </a:p>
        </p:txBody>
      </p:sp>
      <p:pic>
        <p:nvPicPr>
          <p:cNvPr id="2" name="Picture 1">
            <a:extLst>
              <a:ext uri="{FF2B5EF4-FFF2-40B4-BE49-F238E27FC236}">
                <a16:creationId xmlns:a16="http://schemas.microsoft.com/office/drawing/2014/main" id="{C3E8A2E7-378B-9140-843D-FBAB3B0E80AD}"/>
              </a:ext>
            </a:extLst>
          </p:cNvPr>
          <p:cNvPicPr>
            <a:picLocks noChangeAspect="1"/>
          </p:cNvPicPr>
          <p:nvPr/>
        </p:nvPicPr>
        <p:blipFill>
          <a:blip r:embed="rId2"/>
          <a:stretch>
            <a:fillRect/>
          </a:stretch>
        </p:blipFill>
        <p:spPr>
          <a:xfrm>
            <a:off x="7281736" y="919016"/>
            <a:ext cx="4910264" cy="2494265"/>
          </a:xfrm>
          <a:prstGeom prst="rect">
            <a:avLst/>
          </a:prstGeom>
        </p:spPr>
      </p:pic>
      <p:pic>
        <p:nvPicPr>
          <p:cNvPr id="3" name="Picture 2">
            <a:extLst>
              <a:ext uri="{FF2B5EF4-FFF2-40B4-BE49-F238E27FC236}">
                <a16:creationId xmlns:a16="http://schemas.microsoft.com/office/drawing/2014/main" id="{B9898075-FD4A-6F40-A1C9-FB608A04B49A}"/>
              </a:ext>
            </a:extLst>
          </p:cNvPr>
          <p:cNvPicPr>
            <a:picLocks noChangeAspect="1"/>
          </p:cNvPicPr>
          <p:nvPr/>
        </p:nvPicPr>
        <p:blipFill>
          <a:blip r:embed="rId3"/>
          <a:stretch>
            <a:fillRect/>
          </a:stretch>
        </p:blipFill>
        <p:spPr>
          <a:xfrm>
            <a:off x="3009160" y="934734"/>
            <a:ext cx="4111306" cy="2494265"/>
          </a:xfrm>
          <a:prstGeom prst="rect">
            <a:avLst/>
          </a:prstGeom>
        </p:spPr>
      </p:pic>
      <p:pic>
        <p:nvPicPr>
          <p:cNvPr id="5" name="Picture 4">
            <a:extLst>
              <a:ext uri="{FF2B5EF4-FFF2-40B4-BE49-F238E27FC236}">
                <a16:creationId xmlns:a16="http://schemas.microsoft.com/office/drawing/2014/main" id="{3E6BE27E-8E0C-8649-A9A3-D8DA5C715839}"/>
              </a:ext>
            </a:extLst>
          </p:cNvPr>
          <p:cNvPicPr>
            <a:picLocks noChangeAspect="1"/>
          </p:cNvPicPr>
          <p:nvPr/>
        </p:nvPicPr>
        <p:blipFill>
          <a:blip r:embed="rId4"/>
          <a:stretch>
            <a:fillRect/>
          </a:stretch>
        </p:blipFill>
        <p:spPr>
          <a:xfrm>
            <a:off x="6608837" y="3562352"/>
            <a:ext cx="5529943" cy="2778138"/>
          </a:xfrm>
          <a:prstGeom prst="rect">
            <a:avLst/>
          </a:prstGeom>
        </p:spPr>
      </p:pic>
      <p:pic>
        <p:nvPicPr>
          <p:cNvPr id="8" name="Picture 7">
            <a:extLst>
              <a:ext uri="{FF2B5EF4-FFF2-40B4-BE49-F238E27FC236}">
                <a16:creationId xmlns:a16="http://schemas.microsoft.com/office/drawing/2014/main" id="{68231A0E-5E51-9941-96FB-CEA4E67AC97B}"/>
              </a:ext>
            </a:extLst>
          </p:cNvPr>
          <p:cNvPicPr>
            <a:picLocks noChangeAspect="1"/>
          </p:cNvPicPr>
          <p:nvPr/>
        </p:nvPicPr>
        <p:blipFill>
          <a:blip r:embed="rId5"/>
          <a:stretch>
            <a:fillRect/>
          </a:stretch>
        </p:blipFill>
        <p:spPr>
          <a:xfrm>
            <a:off x="3335866" y="3585041"/>
            <a:ext cx="3272971" cy="2624858"/>
          </a:xfrm>
          <a:prstGeom prst="rect">
            <a:avLst/>
          </a:prstGeom>
        </p:spPr>
      </p:pic>
    </p:spTree>
    <p:extLst>
      <p:ext uri="{BB962C8B-B14F-4D97-AF65-F5344CB8AC3E}">
        <p14:creationId xmlns:p14="http://schemas.microsoft.com/office/powerpoint/2010/main" val="2048941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21</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磁盘结构</a:t>
            </a:r>
            <a:endParaRPr kumimoji="1" lang="en-US" altLang="zh-CN" sz="3200" dirty="0">
              <a:latin typeface="Calibri" panose="020F0502020204030204" pitchFamily="34" charset="0"/>
              <a:ea typeface="SimHei" panose="02010609060101010101" pitchFamily="49" charset="-122"/>
              <a:cs typeface="Calibri" panose="020F0502020204030204" pitchFamily="34" charset="0"/>
            </a:endParaRPr>
          </a:p>
        </p:txBody>
      </p:sp>
      <p:sp>
        <p:nvSpPr>
          <p:cNvPr id="4" name="TextBox 3">
            <a:extLst>
              <a:ext uri="{FF2B5EF4-FFF2-40B4-BE49-F238E27FC236}">
                <a16:creationId xmlns:a16="http://schemas.microsoft.com/office/drawing/2014/main" id="{D449ABA6-AAB1-5140-B2EF-FE8E297B450D}"/>
              </a:ext>
            </a:extLst>
          </p:cNvPr>
          <p:cNvSpPr txBox="1"/>
          <p:nvPr/>
        </p:nvSpPr>
        <p:spPr>
          <a:xfrm>
            <a:off x="268437" y="1232876"/>
            <a:ext cx="5142442" cy="503086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扇区（</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sector</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读写硬盘的最小单元</a:t>
            </a:r>
            <a:endPar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无论在内圈还是外圈，</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每个扇区的容量是固定的</a:t>
            </a:r>
            <a:r>
              <a:rPr kumimoji="1" lang="zh-CN" altLang="en-US" dirty="0">
                <a:latin typeface="Calibri" panose="020F0502020204030204" pitchFamily="34" charset="0"/>
                <a:ea typeface="SimHei" panose="02010609060101010101" pitchFamily="49" charset="-122"/>
                <a:cs typeface="Calibri" panose="020F0502020204030204" pitchFamily="34" charset="0"/>
              </a:rPr>
              <a:t>（一般为</a:t>
            </a:r>
            <a:r>
              <a:rPr kumimoji="1" lang="en-US" altLang="zh-CN" dirty="0">
                <a:latin typeface="Calibri" panose="020F0502020204030204" pitchFamily="34" charset="0"/>
                <a:ea typeface="SimHei" panose="02010609060101010101" pitchFamily="49" charset="-122"/>
                <a:cs typeface="Calibri" panose="020F0502020204030204" pitchFamily="34" charset="0"/>
              </a:rPr>
              <a:t>4KB</a:t>
            </a:r>
            <a:r>
              <a:rPr kumimoji="1" lang="zh-CN" altLang="en-US" dirty="0">
                <a:latin typeface="Calibri" panose="020F0502020204030204" pitchFamily="34" charset="0"/>
                <a:ea typeface="SimHei" panose="02010609060101010101" pitchFamily="49" charset="-122"/>
                <a:cs typeface="Calibri" panose="020F0502020204030204" pitchFamily="34" charset="0"/>
              </a:rPr>
              <a:t>）</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r>
              <a:rPr kumimoji="1" lang="zh-CN" altLang="en-CN" dirty="0">
                <a:solidFill>
                  <a:prstClr val="black"/>
                </a:solidFill>
                <a:latin typeface="Calibri" panose="020F0502020204030204" pitchFamily="34" charset="0"/>
                <a:ea typeface="SimHei" panose="02010609060101010101" pitchFamily="49" charset="-122"/>
                <a:cs typeface="Calibri" panose="020F0502020204030204" pitchFamily="34" charset="0"/>
              </a:rPr>
              <a:t>记录区</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recording zone</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横跨多个磁道的环状区域，每个磁道中扇区的数量相同</a:t>
            </a:r>
            <a:endPar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记录区中</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每磁道扇区数</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由</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最内圈</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磁道的扇区数（周长）决定</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不同记录区</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中的</a:t>
            </a:r>
            <a:r>
              <a:rPr kumimoji="1" lang="zh-CN" altLang="en-CN" dirty="0">
                <a:solidFill>
                  <a:schemeClr val="accent1"/>
                </a:solidFill>
                <a:latin typeface="Calibri" panose="020F0502020204030204" pitchFamily="34" charset="0"/>
                <a:ea typeface="SimHei" panose="02010609060101010101" pitchFamily="49" charset="-122"/>
                <a:cs typeface="Calibri" panose="020F0502020204030204" pitchFamily="34" charset="0"/>
              </a:rPr>
              <a:t>每磁道</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扇区数</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不同，</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越靠外的越多</a:t>
            </a:r>
            <a:endPar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将磁盘划分为记录区可以提高存储密度</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p:txBody>
      </p:sp>
      <p:pic>
        <p:nvPicPr>
          <p:cNvPr id="12" name="Picture 2">
            <a:extLst>
              <a:ext uri="{FF2B5EF4-FFF2-40B4-BE49-F238E27FC236}">
                <a16:creationId xmlns:a16="http://schemas.microsoft.com/office/drawing/2014/main" id="{223DF7E1-0272-5141-83F4-C612BA8427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7943" y="2253806"/>
            <a:ext cx="3233058" cy="262029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13FFD4E-50BA-4541-B077-44FC97F5FE43}"/>
              </a:ext>
            </a:extLst>
          </p:cNvPr>
          <p:cNvSpPr txBox="1"/>
          <p:nvPr/>
        </p:nvSpPr>
        <p:spPr>
          <a:xfrm>
            <a:off x="7965435" y="5017040"/>
            <a:ext cx="1225015" cy="369332"/>
          </a:xfrm>
          <a:prstGeom prst="rect">
            <a:avLst/>
          </a:prstGeom>
          <a:noFill/>
        </p:spPr>
        <p:txBody>
          <a:bodyPr wrap="none" rtlCol="0">
            <a:spAutoFit/>
          </a:bodyPr>
          <a:lstStyle/>
          <a:p>
            <a:r>
              <a:rPr kumimoji="1" lang="en-US" altLang="zh-CN" dirty="0">
                <a:latin typeface="Calibri" panose="020F0502020204030204" pitchFamily="34" charset="0"/>
                <a:ea typeface="SimHei" panose="02010609060101010101" pitchFamily="49" charset="-122"/>
                <a:cs typeface="Calibri" panose="020F0502020204030204" pitchFamily="34" charset="0"/>
              </a:rPr>
              <a:t>1</a:t>
            </a:r>
            <a:r>
              <a:rPr kumimoji="1" lang="zh-CN" altLang="en-US" dirty="0">
                <a:latin typeface="Calibri" panose="020F0502020204030204" pitchFamily="34" charset="0"/>
                <a:ea typeface="SimHei" panose="02010609060101010101" pitchFamily="49" charset="-122"/>
                <a:cs typeface="Calibri" panose="020F0502020204030204" pitchFamily="34" charset="0"/>
              </a:rPr>
              <a:t>个记录区</a:t>
            </a:r>
          </a:p>
        </p:txBody>
      </p:sp>
      <p:pic>
        <p:nvPicPr>
          <p:cNvPr id="13" name="Picture 12">
            <a:extLst>
              <a:ext uri="{FF2B5EF4-FFF2-40B4-BE49-F238E27FC236}">
                <a16:creationId xmlns:a16="http://schemas.microsoft.com/office/drawing/2014/main" id="{84E17A32-6FAE-1449-8F4E-23CB19DF7892}"/>
              </a:ext>
            </a:extLst>
          </p:cNvPr>
          <p:cNvPicPr>
            <a:picLocks noChangeAspect="1"/>
          </p:cNvPicPr>
          <p:nvPr/>
        </p:nvPicPr>
        <p:blipFill>
          <a:blip r:embed="rId3"/>
          <a:stretch>
            <a:fillRect/>
          </a:stretch>
        </p:blipFill>
        <p:spPr>
          <a:xfrm>
            <a:off x="5680116" y="2191483"/>
            <a:ext cx="2628590" cy="2577193"/>
          </a:xfrm>
          <a:prstGeom prst="rect">
            <a:avLst/>
          </a:prstGeom>
        </p:spPr>
      </p:pic>
    </p:spTree>
    <p:extLst>
      <p:ext uri="{BB962C8B-B14F-4D97-AF65-F5344CB8AC3E}">
        <p14:creationId xmlns:p14="http://schemas.microsoft.com/office/powerpoint/2010/main" val="2172060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22</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磁盘容量</a:t>
            </a:r>
            <a:endParaRPr kumimoji="1" lang="en-US" altLang="zh-CN" sz="3200" dirty="0">
              <a:latin typeface="Calibri" panose="020F0502020204030204" pitchFamily="34" charset="0"/>
              <a:ea typeface="SimHei" panose="02010609060101010101" pitchFamily="49" charset="-122"/>
              <a:cs typeface="Calibri" panose="020F0502020204030204" pitchFamily="34" charset="0"/>
            </a:endParaRPr>
          </a:p>
        </p:txBody>
      </p:sp>
      <p:sp>
        <p:nvSpPr>
          <p:cNvPr id="4" name="TextBox 3">
            <a:extLst>
              <a:ext uri="{FF2B5EF4-FFF2-40B4-BE49-F238E27FC236}">
                <a16:creationId xmlns:a16="http://schemas.microsoft.com/office/drawing/2014/main" id="{D449ABA6-AAB1-5140-B2EF-FE8E297B450D}"/>
              </a:ext>
            </a:extLst>
          </p:cNvPr>
          <p:cNvSpPr txBox="1"/>
          <p:nvPr/>
        </p:nvSpPr>
        <p:spPr>
          <a:xfrm>
            <a:off x="268436" y="1232876"/>
            <a:ext cx="6219449" cy="212237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决定因素</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记录密度</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：一英寸磁道容纳的字节数</a:t>
            </a:r>
          </a:p>
          <a:p>
            <a:pPr marL="742950" lvl="1" indent="-285750">
              <a:lnSpc>
                <a:spcPct val="150000"/>
              </a:lnSpc>
              <a:buFont typeface="Wingdings" pitchFamily="2" charset="2"/>
              <a:buChar char="ü"/>
            </a:pP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磁道密度</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：盘片中心出发一英寸的段内拥有磁道数</a:t>
            </a:r>
          </a:p>
          <a:p>
            <a:pPr marL="742950" lvl="1" indent="-285750">
              <a:lnSpc>
                <a:spcPct val="150000"/>
              </a:lnSpc>
              <a:buFont typeface="Wingdings" pitchFamily="2" charset="2"/>
              <a:buChar char="ü"/>
            </a:pP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面密度</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：二者的乘积</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磁盘容量的计算公式</a:t>
            </a:r>
          </a:p>
        </p:txBody>
      </p:sp>
      <p:pic>
        <p:nvPicPr>
          <p:cNvPr id="8" name="图片 4">
            <a:extLst>
              <a:ext uri="{FF2B5EF4-FFF2-40B4-BE49-F238E27FC236}">
                <a16:creationId xmlns:a16="http://schemas.microsoft.com/office/drawing/2014/main" id="{0C916B15-303D-0446-81F4-6D3A181BF035}"/>
              </a:ext>
            </a:extLst>
          </p:cNvPr>
          <p:cNvPicPr>
            <a:picLocks noChangeAspect="1"/>
          </p:cNvPicPr>
          <p:nvPr/>
        </p:nvPicPr>
        <p:blipFill>
          <a:blip r:embed="rId2"/>
          <a:stretch>
            <a:fillRect/>
          </a:stretch>
        </p:blipFill>
        <p:spPr>
          <a:xfrm>
            <a:off x="1984332" y="3502749"/>
            <a:ext cx="8223335" cy="792679"/>
          </a:xfrm>
          <a:prstGeom prst="rect">
            <a:avLst/>
          </a:prstGeom>
        </p:spPr>
      </p:pic>
      <p:pic>
        <p:nvPicPr>
          <p:cNvPr id="3" name="Picture 2">
            <a:extLst>
              <a:ext uri="{FF2B5EF4-FFF2-40B4-BE49-F238E27FC236}">
                <a16:creationId xmlns:a16="http://schemas.microsoft.com/office/drawing/2014/main" id="{B3519B32-17C3-CD49-85A7-FA1A6656F473}"/>
              </a:ext>
            </a:extLst>
          </p:cNvPr>
          <p:cNvPicPr>
            <a:picLocks noChangeAspect="1"/>
          </p:cNvPicPr>
          <p:nvPr/>
        </p:nvPicPr>
        <p:blipFill rotWithShape="1">
          <a:blip r:embed="rId3"/>
          <a:srcRect r="1336" b="3665"/>
          <a:stretch/>
        </p:blipFill>
        <p:spPr>
          <a:xfrm>
            <a:off x="632766" y="4593286"/>
            <a:ext cx="10926467" cy="1284635"/>
          </a:xfrm>
          <a:prstGeom prst="rect">
            <a:avLst/>
          </a:prstGeom>
        </p:spPr>
      </p:pic>
      <p:cxnSp>
        <p:nvCxnSpPr>
          <p:cNvPr id="7" name="Straight Connector 6">
            <a:extLst>
              <a:ext uri="{FF2B5EF4-FFF2-40B4-BE49-F238E27FC236}">
                <a16:creationId xmlns:a16="http://schemas.microsoft.com/office/drawing/2014/main" id="{B460DA37-E306-2144-BBDA-516CD97F6DE5}"/>
              </a:ext>
            </a:extLst>
          </p:cNvPr>
          <p:cNvCxnSpPr/>
          <p:nvPr/>
        </p:nvCxnSpPr>
        <p:spPr>
          <a:xfrm>
            <a:off x="7902054" y="5049672"/>
            <a:ext cx="304345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AAA34A6-3DC1-AB49-80BF-9A31EAC56197}"/>
              </a:ext>
            </a:extLst>
          </p:cNvPr>
          <p:cNvCxnSpPr>
            <a:cxnSpLocks/>
          </p:cNvCxnSpPr>
          <p:nvPr/>
        </p:nvCxnSpPr>
        <p:spPr>
          <a:xfrm>
            <a:off x="739254" y="5434084"/>
            <a:ext cx="7620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3FE02E-AA78-5D42-99C5-0ED54221251B}"/>
              </a:ext>
            </a:extLst>
          </p:cNvPr>
          <p:cNvCxnSpPr>
            <a:cxnSpLocks/>
          </p:cNvCxnSpPr>
          <p:nvPr/>
        </p:nvCxnSpPr>
        <p:spPr>
          <a:xfrm>
            <a:off x="10399594" y="5436359"/>
            <a:ext cx="1025856"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4678302-6E97-994A-838A-31A3C1096053}"/>
              </a:ext>
            </a:extLst>
          </p:cNvPr>
          <p:cNvCxnSpPr>
            <a:cxnSpLocks/>
          </p:cNvCxnSpPr>
          <p:nvPr/>
        </p:nvCxnSpPr>
        <p:spPr>
          <a:xfrm>
            <a:off x="739254" y="5877921"/>
            <a:ext cx="3614382"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1578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23</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磁盘操作</a:t>
            </a:r>
            <a:endParaRPr kumimoji="1" lang="en-US" altLang="zh-CN" sz="3200" dirty="0">
              <a:latin typeface="Calibri" panose="020F0502020204030204" pitchFamily="34" charset="0"/>
              <a:ea typeface="SimHei" panose="02010609060101010101" pitchFamily="49" charset="-122"/>
              <a:cs typeface="Calibri" panose="020F0502020204030204" pitchFamily="34" charset="0"/>
            </a:endParaRPr>
          </a:p>
        </p:txBody>
      </p:sp>
      <p:pic>
        <p:nvPicPr>
          <p:cNvPr id="2" name="Picture 1">
            <a:extLst>
              <a:ext uri="{FF2B5EF4-FFF2-40B4-BE49-F238E27FC236}">
                <a16:creationId xmlns:a16="http://schemas.microsoft.com/office/drawing/2014/main" id="{0B45CFE5-001F-DF4D-9FC5-9707AC760D31}"/>
              </a:ext>
            </a:extLst>
          </p:cNvPr>
          <p:cNvPicPr>
            <a:picLocks noChangeAspect="1"/>
          </p:cNvPicPr>
          <p:nvPr/>
        </p:nvPicPr>
        <p:blipFill>
          <a:blip r:embed="rId2"/>
          <a:stretch>
            <a:fillRect/>
          </a:stretch>
        </p:blipFill>
        <p:spPr>
          <a:xfrm>
            <a:off x="4854469" y="648101"/>
            <a:ext cx="6872591" cy="3766865"/>
          </a:xfrm>
          <a:prstGeom prst="rect">
            <a:avLst/>
          </a:prstGeom>
        </p:spPr>
      </p:pic>
      <mc:AlternateContent xmlns:mc="http://schemas.openxmlformats.org/markup-compatibility/2006" xmlns:a14="http://schemas.microsoft.com/office/drawing/2010/main">
        <mc:Choice Requires="a14">
          <p:sp>
            <p:nvSpPr>
              <p:cNvPr id="7" name="文本框 1">
                <a:extLst>
                  <a:ext uri="{FF2B5EF4-FFF2-40B4-BE49-F238E27FC236}">
                    <a16:creationId xmlns:a16="http://schemas.microsoft.com/office/drawing/2014/main" id="{D47C18EB-FC8E-014F-B372-DA41999EF529}"/>
                  </a:ext>
                </a:extLst>
              </p:cNvPr>
              <p:cNvSpPr txBox="1"/>
              <p:nvPr/>
            </p:nvSpPr>
            <p:spPr>
              <a:xfrm>
                <a:off x="294704" y="1232876"/>
                <a:ext cx="4533499" cy="293586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dirty="0">
                    <a:solidFill>
                      <a:srgbClr val="FF0000"/>
                    </a:solidFill>
                    <a:latin typeface="SimHei" panose="02010609060101010101" pitchFamily="49" charset="-122"/>
                    <a:ea typeface="SimHei" panose="02010609060101010101" pitchFamily="49" charset="-122"/>
                  </a:rPr>
                  <a:t>寻道时间</a:t>
                </a:r>
                <a14:m>
                  <m:oMath xmlns:m="http://schemas.openxmlformats.org/officeDocument/2006/math">
                    <m:sSub>
                      <m:sSubPr>
                        <m:ctrlPr>
                          <a:rPr lang="en-US" altLang="zh-CN" b="0" i="1" smtClean="0">
                            <a:solidFill>
                              <a:srgbClr val="FF0000"/>
                            </a:solidFill>
                            <a:latin typeface="Cambria Math" panose="02040503050406030204" pitchFamily="18" charset="0"/>
                            <a:ea typeface="SimHei" panose="02010609060101010101" pitchFamily="49" charset="-122"/>
                          </a:rPr>
                        </m:ctrlPr>
                      </m:sSubPr>
                      <m:e>
                        <m:r>
                          <a:rPr lang="en-US" altLang="zh-CN" b="0" i="1" smtClean="0">
                            <a:solidFill>
                              <a:srgbClr val="FF0000"/>
                            </a:solidFill>
                            <a:latin typeface="Cambria Math" panose="02040503050406030204" pitchFamily="18" charset="0"/>
                            <a:ea typeface="SimHei" panose="02010609060101010101" pitchFamily="49" charset="-122"/>
                          </a:rPr>
                          <m:t>𝑇</m:t>
                        </m:r>
                      </m:e>
                      <m:sub>
                        <m:r>
                          <m:rPr>
                            <m:sty m:val="p"/>
                          </m:rPr>
                          <a:rPr lang="en-US" altLang="zh-CN" b="0" i="0" smtClean="0">
                            <a:solidFill>
                              <a:srgbClr val="FF0000"/>
                            </a:solidFill>
                            <a:latin typeface="Cambria Math" panose="02040503050406030204" pitchFamily="18" charset="0"/>
                            <a:ea typeface="SimHei" panose="02010609060101010101" pitchFamily="49" charset="-122"/>
                          </a:rPr>
                          <m:t>seek</m:t>
                        </m:r>
                      </m:sub>
                    </m:sSub>
                  </m:oMath>
                </a14:m>
                <a:r>
                  <a:rPr lang="zh-CN" altLang="en-US" dirty="0">
                    <a:latin typeface="SimHei" panose="02010609060101010101" pitchFamily="49" charset="-122"/>
                    <a:ea typeface="SimHei" panose="02010609060101010101" pitchFamily="49" charset="-122"/>
                  </a:rPr>
                  <a:t>：读</a:t>
                </a:r>
                <a:r>
                  <a:rPr lang="en-US" altLang="zh-CN" dirty="0">
                    <a:latin typeface="SimHei" panose="02010609060101010101" pitchFamily="49" charset="-122"/>
                    <a:ea typeface="SimHei" panose="02010609060101010101" pitchFamily="49" charset="-122"/>
                  </a:rPr>
                  <a:t>/</a:t>
                </a:r>
                <a:r>
                  <a:rPr lang="zh-CN" altLang="en-US" dirty="0">
                    <a:latin typeface="SimHei" panose="02010609060101010101" pitchFamily="49" charset="-122"/>
                    <a:ea typeface="SimHei" panose="02010609060101010101" pitchFamily="49" charset="-122"/>
                  </a:rPr>
                  <a:t>写头通过传动臂定位到目标磁道上的时间</a:t>
                </a:r>
                <a:endParaRPr lang="en-US" altLang="zh-CN" dirty="0">
                  <a:latin typeface="SimHei" panose="02010609060101010101" pitchFamily="49" charset="-122"/>
                  <a:ea typeface="SimHei" panose="02010609060101010101" pitchFamily="49" charset="-122"/>
                </a:endParaRPr>
              </a:p>
              <a:p>
                <a:pPr marL="342900" lvl="0" indent="-342900">
                  <a:lnSpc>
                    <a:spcPct val="150000"/>
                  </a:lnSpc>
                  <a:buFont typeface="Arial" panose="020B0604020202020204" pitchFamily="34" charset="0"/>
                  <a:buChar char="•"/>
                </a:pPr>
                <a:r>
                  <a:rPr lang="zh-CN" altLang="en-US" dirty="0">
                    <a:solidFill>
                      <a:srgbClr val="FF0000"/>
                    </a:solidFill>
                    <a:latin typeface="SimHei" panose="02010609060101010101" pitchFamily="49" charset="-122"/>
                    <a:ea typeface="SimHei" panose="02010609060101010101" pitchFamily="49" charset="-122"/>
                  </a:rPr>
                  <a:t>旋转时间</a:t>
                </a:r>
                <a14:m>
                  <m:oMath xmlns:m="http://schemas.openxmlformats.org/officeDocument/2006/math">
                    <m:sSub>
                      <m:sSubPr>
                        <m:ctrlPr>
                          <a:rPr lang="en-US" altLang="zh-CN" i="1">
                            <a:solidFill>
                              <a:srgbClr val="FF0000"/>
                            </a:solidFill>
                            <a:latin typeface="Cambria Math" panose="02040503050406030204" pitchFamily="18" charset="0"/>
                            <a:ea typeface="SimHei" panose="02010609060101010101" pitchFamily="49" charset="-122"/>
                          </a:rPr>
                        </m:ctrlPr>
                      </m:sSubPr>
                      <m:e>
                        <m:r>
                          <a:rPr lang="en-US" altLang="zh-CN" i="1">
                            <a:solidFill>
                              <a:srgbClr val="FF0000"/>
                            </a:solidFill>
                            <a:latin typeface="Cambria Math" panose="02040503050406030204" pitchFamily="18" charset="0"/>
                            <a:ea typeface="SimHei" panose="02010609060101010101" pitchFamily="49" charset="-122"/>
                          </a:rPr>
                          <m:t>𝑇</m:t>
                        </m:r>
                      </m:e>
                      <m:sub>
                        <m:r>
                          <m:rPr>
                            <m:sty m:val="p"/>
                          </m:rPr>
                          <a:rPr lang="en-US" altLang="zh-CN" b="0" i="0" smtClean="0">
                            <a:solidFill>
                              <a:srgbClr val="FF0000"/>
                            </a:solidFill>
                            <a:latin typeface="Cambria Math" panose="02040503050406030204" pitchFamily="18" charset="0"/>
                            <a:ea typeface="SimHei" panose="02010609060101010101" pitchFamily="49" charset="-122"/>
                          </a:rPr>
                          <m:t>rotation</m:t>
                        </m:r>
                      </m:sub>
                    </m:sSub>
                    <m:r>
                      <a:rPr lang="en-US" altLang="zh-CN" i="1">
                        <a:solidFill>
                          <a:srgbClr val="FF0000"/>
                        </a:solidFill>
                        <a:latin typeface="Cambria Math" panose="02040503050406030204" pitchFamily="18" charset="0"/>
                        <a:ea typeface="SimHei" panose="02010609060101010101" pitchFamily="49" charset="-122"/>
                      </a:rPr>
                      <m:t> </m:t>
                    </m:r>
                  </m:oMath>
                </a14:m>
                <a:r>
                  <a:rPr lang="zh-CN" altLang="en-US" dirty="0">
                    <a:latin typeface="SimHei" panose="02010609060101010101" pitchFamily="49" charset="-122"/>
                    <a:ea typeface="SimHei" panose="02010609060101010101" pitchFamily="49" charset="-122"/>
                  </a:rPr>
                  <a:t>：读</a:t>
                </a:r>
                <a:r>
                  <a:rPr lang="en-US" altLang="zh-CN" dirty="0">
                    <a:latin typeface="SimHei" panose="02010609060101010101" pitchFamily="49" charset="-122"/>
                    <a:ea typeface="SimHei" panose="02010609060101010101" pitchFamily="49" charset="-122"/>
                  </a:rPr>
                  <a:t>/</a:t>
                </a:r>
                <a:r>
                  <a:rPr lang="zh-CN" altLang="en-US" dirty="0">
                    <a:latin typeface="SimHei" panose="02010609060101010101" pitchFamily="49" charset="-122"/>
                    <a:ea typeface="SimHei" panose="02010609060101010101" pitchFamily="49" charset="-122"/>
                  </a:rPr>
                  <a:t>写头到所需磁道后等待目标扇区转到读</a:t>
                </a:r>
                <a:r>
                  <a:rPr lang="en-US" altLang="zh-CN" dirty="0">
                    <a:latin typeface="SimHei" panose="02010609060101010101" pitchFamily="49" charset="-122"/>
                    <a:ea typeface="SimHei" panose="02010609060101010101" pitchFamily="49" charset="-122"/>
                  </a:rPr>
                  <a:t>/</a:t>
                </a:r>
                <a:r>
                  <a:rPr lang="zh-CN" altLang="en-US" dirty="0">
                    <a:latin typeface="SimHei" panose="02010609060101010101" pitchFamily="49" charset="-122"/>
                    <a:ea typeface="SimHei" panose="02010609060101010101" pitchFamily="49" charset="-122"/>
                  </a:rPr>
                  <a:t>写头下的时间</a:t>
                </a:r>
                <a:endParaRPr lang="en-US" altLang="zh-CN" dirty="0">
                  <a:latin typeface="SimHei" panose="02010609060101010101" pitchFamily="49" charset="-122"/>
                  <a:ea typeface="SimHei" panose="02010609060101010101" pitchFamily="49" charset="-122"/>
                </a:endParaRPr>
              </a:p>
              <a:p>
                <a:pPr marL="342900" lvl="0" indent="-342900">
                  <a:lnSpc>
                    <a:spcPct val="150000"/>
                  </a:lnSpc>
                  <a:buFont typeface="Arial" panose="020B0604020202020204" pitchFamily="34" charset="0"/>
                  <a:buChar char="•"/>
                </a:pPr>
                <a:r>
                  <a:rPr lang="zh-CN" altLang="en-US" dirty="0">
                    <a:solidFill>
                      <a:srgbClr val="FF0000"/>
                    </a:solidFill>
                    <a:latin typeface="SimHei" panose="02010609060101010101" pitchFamily="49" charset="-122"/>
                    <a:ea typeface="SimHei" panose="02010609060101010101" pitchFamily="49" charset="-122"/>
                  </a:rPr>
                  <a:t>传送时间</a:t>
                </a:r>
                <a14:m>
                  <m:oMath xmlns:m="http://schemas.openxmlformats.org/officeDocument/2006/math">
                    <m:sSub>
                      <m:sSubPr>
                        <m:ctrlPr>
                          <a:rPr lang="en-US" altLang="zh-CN" i="1">
                            <a:solidFill>
                              <a:srgbClr val="FF0000"/>
                            </a:solidFill>
                            <a:latin typeface="Cambria Math" panose="02040503050406030204" pitchFamily="18" charset="0"/>
                            <a:ea typeface="SimHei" panose="02010609060101010101" pitchFamily="49" charset="-122"/>
                          </a:rPr>
                        </m:ctrlPr>
                      </m:sSubPr>
                      <m:e>
                        <m:r>
                          <a:rPr lang="en-US" altLang="zh-CN" i="1">
                            <a:solidFill>
                              <a:srgbClr val="FF0000"/>
                            </a:solidFill>
                            <a:latin typeface="Cambria Math" panose="02040503050406030204" pitchFamily="18" charset="0"/>
                            <a:ea typeface="SimHei" panose="02010609060101010101" pitchFamily="49" charset="-122"/>
                          </a:rPr>
                          <m:t>𝑇</m:t>
                        </m:r>
                      </m:e>
                      <m:sub>
                        <m:r>
                          <m:rPr>
                            <m:sty m:val="p"/>
                          </m:rPr>
                          <a:rPr lang="en-US" altLang="zh-CN" b="0" i="0" smtClean="0">
                            <a:solidFill>
                              <a:srgbClr val="FF0000"/>
                            </a:solidFill>
                            <a:latin typeface="Cambria Math" panose="02040503050406030204" pitchFamily="18" charset="0"/>
                            <a:ea typeface="SimHei" panose="02010609060101010101" pitchFamily="49" charset="-122"/>
                          </a:rPr>
                          <m:t>transfer</m:t>
                        </m:r>
                      </m:sub>
                    </m:sSub>
                  </m:oMath>
                </a14:m>
                <a:r>
                  <a:rPr lang="zh-CN" altLang="en-US" dirty="0">
                    <a:solidFill>
                      <a:prstClr val="black"/>
                    </a:solidFill>
                    <a:latin typeface="SimHei" panose="02010609060101010101" pitchFamily="49" charset="-122"/>
                    <a:ea typeface="SimHei" panose="02010609060101010101" pitchFamily="49" charset="-122"/>
                  </a:rPr>
                  <a:t>：</a:t>
                </a:r>
                <a:r>
                  <a:rPr lang="zh-CN" altLang="en-US" dirty="0">
                    <a:latin typeface="SimHei" panose="02010609060101010101" pitchFamily="49" charset="-122"/>
                    <a:ea typeface="SimHei" panose="02010609060101010101" pitchFamily="49" charset="-122"/>
                  </a:rPr>
                  <a:t>之后只需等到目标扇区依次通过，所需时间为传送时间</a:t>
                </a:r>
                <a:endParaRPr lang="en-US" altLang="zh-CN" dirty="0">
                  <a:latin typeface="SimHei" panose="02010609060101010101" pitchFamily="49" charset="-122"/>
                  <a:ea typeface="SimHei" panose="02010609060101010101" pitchFamily="49" charset="-122"/>
                </a:endParaRPr>
              </a:p>
              <a:p>
                <a:pPr marL="342900" lvl="0" indent="-342900">
                  <a:lnSpc>
                    <a:spcPct val="150000"/>
                  </a:lnSpc>
                  <a:buFont typeface="Arial" panose="020B0604020202020204" pitchFamily="34" charset="0"/>
                  <a:buChar char="•"/>
                </a:pPr>
                <a:r>
                  <a:rPr lang="zh-CN" altLang="en-US" dirty="0">
                    <a:latin typeface="SimHei" panose="02010609060101010101" pitchFamily="49" charset="-122"/>
                    <a:ea typeface="SimHei" panose="02010609060101010101" pitchFamily="49" charset="-122"/>
                  </a:rPr>
                  <a:t>寻道和旋转费时较长，二者大小相当</a:t>
                </a:r>
                <a:endParaRPr lang="en-US" altLang="zh-CN" dirty="0">
                  <a:solidFill>
                    <a:prstClr val="black"/>
                  </a:solidFill>
                  <a:latin typeface="SimHei" panose="02010609060101010101" pitchFamily="49" charset="-122"/>
                  <a:ea typeface="SimHei" panose="02010609060101010101" pitchFamily="49" charset="-122"/>
                </a:endParaRPr>
              </a:p>
            </p:txBody>
          </p:sp>
        </mc:Choice>
        <mc:Fallback xmlns="">
          <p:sp>
            <p:nvSpPr>
              <p:cNvPr id="7" name="文本框 1">
                <a:extLst>
                  <a:ext uri="{FF2B5EF4-FFF2-40B4-BE49-F238E27FC236}">
                    <a16:creationId xmlns:a16="http://schemas.microsoft.com/office/drawing/2014/main" id="{D47C18EB-FC8E-014F-B372-DA41999EF529}"/>
                  </a:ext>
                </a:extLst>
              </p:cNvPr>
              <p:cNvSpPr txBox="1">
                <a:spLocks noRot="1" noChangeAspect="1" noMove="1" noResize="1" noEditPoints="1" noAdjustHandles="1" noChangeArrowheads="1" noChangeShapeType="1" noTextEdit="1"/>
              </p:cNvSpPr>
              <p:nvPr/>
            </p:nvSpPr>
            <p:spPr>
              <a:xfrm>
                <a:off x="294704" y="1232876"/>
                <a:ext cx="4533499" cy="2935868"/>
              </a:xfrm>
              <a:prstGeom prst="rect">
                <a:avLst/>
              </a:prstGeom>
              <a:blipFill>
                <a:blip r:embed="rId3"/>
                <a:stretch>
                  <a:fillRect l="-838" r="-279" b="-25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827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24</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练习（大班作业</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6.23</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a:t>
            </a:r>
            <a:endParaRPr kumimoji="1" lang="en-US" altLang="zh-CN" sz="3200" dirty="0">
              <a:latin typeface="Calibri" panose="020F0502020204030204" pitchFamily="34" charset="0"/>
              <a:ea typeface="SimHei" panose="02010609060101010101" pitchFamily="49" charset="-122"/>
              <a:cs typeface="Calibri" panose="020F0502020204030204" pitchFamily="34" charset="0"/>
            </a:endParaRPr>
          </a:p>
        </p:txBody>
      </p:sp>
      <p:pic>
        <p:nvPicPr>
          <p:cNvPr id="3" name="Picture 2">
            <a:extLst>
              <a:ext uri="{FF2B5EF4-FFF2-40B4-BE49-F238E27FC236}">
                <a16:creationId xmlns:a16="http://schemas.microsoft.com/office/drawing/2014/main" id="{18A30BDD-A514-E545-91B4-BE611408DB0B}"/>
              </a:ext>
            </a:extLst>
          </p:cNvPr>
          <p:cNvPicPr>
            <a:picLocks noChangeAspect="1"/>
          </p:cNvPicPr>
          <p:nvPr/>
        </p:nvPicPr>
        <p:blipFill rotWithShape="1">
          <a:blip r:embed="rId2">
            <a:grayscl/>
            <a:extLst>
              <a:ext uri="{BEBA8EAE-BF5A-486C-A8C5-ECC9F3942E4B}">
                <a14:imgProps xmlns:a14="http://schemas.microsoft.com/office/drawing/2010/main">
                  <a14:imgLayer r:embed="rId3">
                    <a14:imgEffect>
                      <a14:artisticTexturizer/>
                    </a14:imgEffect>
                  </a14:imgLayer>
                </a14:imgProps>
              </a:ext>
            </a:extLst>
          </a:blip>
          <a:srcRect r="1107" b="5439"/>
          <a:stretch/>
        </p:blipFill>
        <p:spPr>
          <a:xfrm>
            <a:off x="804328" y="1525374"/>
            <a:ext cx="10583343" cy="2142225"/>
          </a:xfrm>
          <a:prstGeom prst="rect">
            <a:avLst/>
          </a:prstGeom>
        </p:spPr>
      </p:pic>
      <p:pic>
        <p:nvPicPr>
          <p:cNvPr id="5" name="Picture 4">
            <a:extLst>
              <a:ext uri="{FF2B5EF4-FFF2-40B4-BE49-F238E27FC236}">
                <a16:creationId xmlns:a16="http://schemas.microsoft.com/office/drawing/2014/main" id="{AC283361-64D8-5C49-A9C4-E76559A28B89}"/>
              </a:ext>
            </a:extLst>
          </p:cNvPr>
          <p:cNvPicPr>
            <a:picLocks noChangeAspect="1"/>
          </p:cNvPicPr>
          <p:nvPr/>
        </p:nvPicPr>
        <p:blipFill>
          <a:blip r:embed="rId4"/>
          <a:stretch>
            <a:fillRect/>
          </a:stretch>
        </p:blipFill>
        <p:spPr>
          <a:xfrm>
            <a:off x="804328" y="4105843"/>
            <a:ext cx="7220740" cy="2104056"/>
          </a:xfrm>
          <a:prstGeom prst="rect">
            <a:avLst/>
          </a:prstGeom>
        </p:spPr>
      </p:pic>
    </p:spTree>
    <p:extLst>
      <p:ext uri="{BB962C8B-B14F-4D97-AF65-F5344CB8AC3E}">
        <p14:creationId xmlns:p14="http://schemas.microsoft.com/office/powerpoint/2010/main" val="382176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25</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逻辑磁盘块</a:t>
            </a:r>
            <a:endParaRPr kumimoji="1" lang="en-US" altLang="zh-CN" sz="3200" dirty="0">
              <a:latin typeface="Calibri" panose="020F0502020204030204" pitchFamily="34" charset="0"/>
              <a:ea typeface="SimHei" panose="02010609060101010101" pitchFamily="49" charset="-122"/>
              <a:cs typeface="Calibri" panose="020F0502020204030204" pitchFamily="34" charset="0"/>
            </a:endParaRPr>
          </a:p>
        </p:txBody>
      </p:sp>
      <p:sp>
        <p:nvSpPr>
          <p:cNvPr id="7" name="文本框 1">
            <a:extLst>
              <a:ext uri="{FF2B5EF4-FFF2-40B4-BE49-F238E27FC236}">
                <a16:creationId xmlns:a16="http://schemas.microsoft.com/office/drawing/2014/main" id="{D47C18EB-FC8E-014F-B372-DA41999EF529}"/>
              </a:ext>
            </a:extLst>
          </p:cNvPr>
          <p:cNvSpPr txBox="1"/>
          <p:nvPr/>
        </p:nvSpPr>
        <p:spPr>
          <a:xfrm>
            <a:off x="294704" y="1232876"/>
            <a:ext cx="9354263" cy="420435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对磁盘内部结构的</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抽象</a:t>
            </a: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对于</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OS</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，磁盘就是一个有</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B</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个扇区的</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逻辑块序列</a:t>
            </a:r>
          </a:p>
          <a:p>
            <a:pPr marL="800100" lvl="1" indent="-342900">
              <a:lnSpc>
                <a:spcPct val="150000"/>
              </a:lnSpc>
              <a:buFont typeface="Wingdings" pitchFamily="2" charset="2"/>
              <a:buChar char="ü"/>
            </a:pP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磁盘控制器</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作为实际扇区与逻辑块之间的桥梁，处理两者之间的转换</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342900" lvl="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访问磁盘的过程：</a:t>
            </a:r>
            <a:r>
              <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DMA</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传送</a:t>
            </a:r>
          </a:p>
          <a:p>
            <a:pPr marL="800100" lvl="1" indent="-342900">
              <a:lnSpc>
                <a:spcPct val="150000"/>
              </a:lnSpc>
              <a:buFont typeface="Wingdings" pitchFamily="2" charset="2"/>
              <a:buChar char="ü"/>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CPU</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发送读取某逻辑块的命令</a:t>
            </a: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磁盘控制器收到命令后查表，将逻辑块号翻译为</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（盘面，磁道，扇区）</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的三元组</a:t>
            </a: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磁盘将对应位置的数据传输到控制器的缓冲区中</a:t>
            </a: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最后由控制器将数据</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发送到主存</a:t>
            </a:r>
            <a:endPar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发送完成后通过</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中断异常</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通知</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CPU</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CPU</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到主存取数据</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内存映射</a:t>
            </a:r>
            <a:r>
              <a:rPr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I/O</a:t>
            </a:r>
          </a:p>
        </p:txBody>
      </p:sp>
    </p:spTree>
    <p:extLst>
      <p:ext uri="{BB962C8B-B14F-4D97-AF65-F5344CB8AC3E}">
        <p14:creationId xmlns:p14="http://schemas.microsoft.com/office/powerpoint/2010/main" val="739314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26</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练习（大班作业</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6.24</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a:t>
            </a:r>
            <a:endParaRPr kumimoji="1" lang="en-US" altLang="zh-CN" sz="3200" dirty="0">
              <a:latin typeface="Calibri" panose="020F0502020204030204" pitchFamily="34" charset="0"/>
              <a:ea typeface="SimHei" panose="02010609060101010101" pitchFamily="49" charset="-122"/>
              <a:cs typeface="Calibri" panose="020F0502020204030204" pitchFamily="34" charset="0"/>
            </a:endParaRPr>
          </a:p>
        </p:txBody>
      </p:sp>
      <p:pic>
        <p:nvPicPr>
          <p:cNvPr id="2" name="Picture 1">
            <a:extLst>
              <a:ext uri="{FF2B5EF4-FFF2-40B4-BE49-F238E27FC236}">
                <a16:creationId xmlns:a16="http://schemas.microsoft.com/office/drawing/2014/main" id="{B4C4E56A-B506-A746-B6FE-F847849910C3}"/>
              </a:ext>
            </a:extLst>
          </p:cNvPr>
          <p:cNvPicPr>
            <a:picLocks noChangeAspect="1"/>
          </p:cNvPicPr>
          <p:nvPr/>
        </p:nvPicPr>
        <p:blipFill rotWithShape="1">
          <a:blip r:embed="rId2">
            <a:grayscl/>
          </a:blip>
          <a:srcRect r="1462" b="9702"/>
          <a:stretch/>
        </p:blipFill>
        <p:spPr>
          <a:xfrm>
            <a:off x="637146" y="1496173"/>
            <a:ext cx="10799896" cy="481652"/>
          </a:xfrm>
          <a:prstGeom prst="rect">
            <a:avLst/>
          </a:prstGeom>
        </p:spPr>
      </p:pic>
      <p:pic>
        <p:nvPicPr>
          <p:cNvPr id="3" name="Picture 2">
            <a:extLst>
              <a:ext uri="{FF2B5EF4-FFF2-40B4-BE49-F238E27FC236}">
                <a16:creationId xmlns:a16="http://schemas.microsoft.com/office/drawing/2014/main" id="{55B64384-255B-624D-B4FF-CDF736847D50}"/>
              </a:ext>
            </a:extLst>
          </p:cNvPr>
          <p:cNvPicPr>
            <a:picLocks noChangeAspect="1"/>
          </p:cNvPicPr>
          <p:nvPr/>
        </p:nvPicPr>
        <p:blipFill rotWithShape="1">
          <a:blip r:embed="rId3">
            <a:grayscl/>
            <a:extLst>
              <a:ext uri="{BEBA8EAE-BF5A-486C-A8C5-ECC9F3942E4B}">
                <a14:imgProps xmlns:a14="http://schemas.microsoft.com/office/drawing/2010/main">
                  <a14:imgLayer r:embed="rId4">
                    <a14:imgEffect>
                      <a14:artisticTexturizer/>
                    </a14:imgEffect>
                  </a14:imgLayer>
                </a14:imgProps>
              </a:ext>
            </a:extLst>
          </a:blip>
          <a:srcRect r="1043" b="855"/>
          <a:stretch/>
        </p:blipFill>
        <p:spPr>
          <a:xfrm>
            <a:off x="705542" y="1977825"/>
            <a:ext cx="10619490" cy="4029286"/>
          </a:xfrm>
          <a:prstGeom prst="rect">
            <a:avLst/>
          </a:prstGeom>
        </p:spPr>
      </p:pic>
      <p:pic>
        <p:nvPicPr>
          <p:cNvPr id="4" name="Picture 3">
            <a:extLst>
              <a:ext uri="{FF2B5EF4-FFF2-40B4-BE49-F238E27FC236}">
                <a16:creationId xmlns:a16="http://schemas.microsoft.com/office/drawing/2014/main" id="{53E81236-6728-8F40-861F-939D1C7D6516}"/>
              </a:ext>
            </a:extLst>
          </p:cNvPr>
          <p:cNvPicPr>
            <a:picLocks noChangeAspect="1"/>
          </p:cNvPicPr>
          <p:nvPr/>
        </p:nvPicPr>
        <p:blipFill>
          <a:blip r:embed="rId5"/>
          <a:stretch>
            <a:fillRect/>
          </a:stretch>
        </p:blipFill>
        <p:spPr>
          <a:xfrm>
            <a:off x="2686050" y="1798511"/>
            <a:ext cx="6819900" cy="3200400"/>
          </a:xfrm>
          <a:prstGeom prst="rect">
            <a:avLst/>
          </a:prstGeom>
        </p:spPr>
      </p:pic>
    </p:spTree>
    <p:extLst>
      <p:ext uri="{BB962C8B-B14F-4D97-AF65-F5344CB8AC3E}">
        <p14:creationId xmlns:p14="http://schemas.microsoft.com/office/powerpoint/2010/main" val="225929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27</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en-CN" altLang="zh-CN" sz="3200" dirty="0">
                <a:latin typeface="Calibri" panose="020F0502020204030204" pitchFamily="34" charset="0"/>
                <a:ea typeface="SimHei" panose="02010609060101010101" pitchFamily="49" charset="-122"/>
                <a:cs typeface="Calibri" panose="020F0502020204030204" pitchFamily="34" charset="0"/>
              </a:rPr>
              <a:t>Outline</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sp>
        <p:nvSpPr>
          <p:cNvPr id="4" name="TextBox 3">
            <a:extLst>
              <a:ext uri="{FF2B5EF4-FFF2-40B4-BE49-F238E27FC236}">
                <a16:creationId xmlns:a16="http://schemas.microsoft.com/office/drawing/2014/main" id="{868096DB-0F35-DC41-8581-C1957835E9D1}"/>
              </a:ext>
            </a:extLst>
          </p:cNvPr>
          <p:cNvSpPr txBox="1"/>
          <p:nvPr/>
        </p:nvSpPr>
        <p:spPr>
          <a:xfrm>
            <a:off x="268437" y="1232876"/>
            <a:ext cx="10951498" cy="503535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不同类型的存储器</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SRAM -&gt; </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高速缓存（</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cache</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DRAM</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-&gt; </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主存（</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main</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memory</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CPU</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与主存的通信过程</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增强的</a:t>
            </a:r>
            <a:r>
              <a:rPr kumimoji="1" lang="en-US" altLang="zh-CN"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DRAM</a:t>
            </a:r>
          </a:p>
          <a:p>
            <a:pPr marL="742950" lvl="1" indent="-285750">
              <a:lnSpc>
                <a:spcPct val="150000"/>
              </a:lnSpc>
              <a:buFont typeface="Wingdings" pitchFamily="2" charset="2"/>
              <a:buChar char="ü"/>
            </a:pPr>
            <a:r>
              <a:rPr kumimoji="1" lang="zh-CN" altLang="en-US"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非易失性（</a:t>
            </a:r>
            <a:r>
              <a:rPr kumimoji="1" lang="en-US" altLang="zh-CN"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non-volatile</a:t>
            </a:r>
            <a:r>
              <a:rPr kumimoji="1" lang="zh-CN" altLang="en-US"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）存储器</a:t>
            </a:r>
            <a:endParaRPr kumimoji="1" lang="en-US" altLang="zh-CN"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pPr>
            <a:r>
              <a:rPr kumimoji="1" lang="en-US" altLang="zh-CN" dirty="0">
                <a:latin typeface="Calibri" panose="020F0502020204030204" pitchFamily="34" charset="0"/>
                <a:ea typeface="SimHei" panose="02010609060101010101" pitchFamily="49" charset="-122"/>
                <a:cs typeface="Calibri" panose="020F0502020204030204" pitchFamily="34" charset="0"/>
              </a:rPr>
              <a:t>ROM</a:t>
            </a:r>
            <a:r>
              <a:rPr kumimoji="1" lang="zh-CN" altLang="en-US" dirty="0">
                <a:latin typeface="Calibri" panose="020F0502020204030204" pitchFamily="34" charset="0"/>
                <a:ea typeface="SimHei" panose="02010609060101010101" pitchFamily="49" charset="-122"/>
                <a:cs typeface="Calibri" panose="020F0502020204030204" pitchFamily="34" charset="0"/>
              </a:rPr>
              <a:t>、磁盘、</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固态硬盘（</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SSD</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高速缓存</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缓存的思想与局部性原理</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高速缓存的组织结构</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高速缓存性能分析</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存储器山</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37363274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28</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固态硬盘（</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SSD</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a:t>
            </a:r>
            <a:endParaRPr kumimoji="1" lang="en-US" altLang="zh-CN" sz="3200" dirty="0">
              <a:latin typeface="Calibri" panose="020F0502020204030204" pitchFamily="34" charset="0"/>
              <a:ea typeface="SimHei" panose="02010609060101010101" pitchFamily="49" charset="-122"/>
              <a:cs typeface="Calibri" panose="020F0502020204030204" pitchFamily="34" charset="0"/>
            </a:endParaRPr>
          </a:p>
        </p:txBody>
      </p:sp>
      <p:sp>
        <p:nvSpPr>
          <p:cNvPr id="5" name="文本框 1">
            <a:extLst>
              <a:ext uri="{FF2B5EF4-FFF2-40B4-BE49-F238E27FC236}">
                <a16:creationId xmlns:a16="http://schemas.microsoft.com/office/drawing/2014/main" id="{C5C40D21-8E8C-AD47-85E9-7B61E7609278}"/>
              </a:ext>
            </a:extLst>
          </p:cNvPr>
          <p:cNvSpPr txBox="1"/>
          <p:nvPr/>
        </p:nvSpPr>
        <p:spPr>
          <a:xfrm>
            <a:off x="294704" y="1232876"/>
            <a:ext cx="4037810" cy="503086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以页（</a:t>
            </a:r>
            <a:r>
              <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page</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）为单位读写数据</a:t>
            </a:r>
            <a:endPar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以块（</a:t>
            </a:r>
            <a:r>
              <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block</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）为单位擦除数据</a:t>
            </a:r>
            <a:endPar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只有在一页所属的整个块被擦除后才能重写该页</a:t>
            </a: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如果目标页已有数据，需要将整个块复制到其他块，再擦除目标页所在块，然后才能重写</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擦除整个块需要较长时间</a:t>
            </a:r>
          </a:p>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优点：没有移动部件，</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随机读速度快</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，能耗低，结实耐用</a:t>
            </a:r>
          </a:p>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缺点：擦除会导致</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磨损</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，价格贵，</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随机写速度慢</a:t>
            </a:r>
          </a:p>
        </p:txBody>
      </p:sp>
      <p:pic>
        <p:nvPicPr>
          <p:cNvPr id="3" name="Picture 2">
            <a:extLst>
              <a:ext uri="{FF2B5EF4-FFF2-40B4-BE49-F238E27FC236}">
                <a16:creationId xmlns:a16="http://schemas.microsoft.com/office/drawing/2014/main" id="{7C07514C-BF98-7945-8A99-B3A9F42BCEFC}"/>
              </a:ext>
            </a:extLst>
          </p:cNvPr>
          <p:cNvPicPr>
            <a:picLocks noChangeAspect="1"/>
          </p:cNvPicPr>
          <p:nvPr/>
        </p:nvPicPr>
        <p:blipFill>
          <a:blip r:embed="rId2"/>
          <a:stretch>
            <a:fillRect/>
          </a:stretch>
        </p:blipFill>
        <p:spPr>
          <a:xfrm>
            <a:off x="4558392" y="1762507"/>
            <a:ext cx="7415893" cy="3332986"/>
          </a:xfrm>
          <a:prstGeom prst="rect">
            <a:avLst/>
          </a:prstGeom>
        </p:spPr>
      </p:pic>
    </p:spTree>
    <p:extLst>
      <p:ext uri="{BB962C8B-B14F-4D97-AF65-F5344CB8AC3E}">
        <p14:creationId xmlns:p14="http://schemas.microsoft.com/office/powerpoint/2010/main" val="3966096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29</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6154133"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总结：连接</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CPU</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、主存与</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I/O</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设备</a:t>
            </a:r>
            <a:endParaRPr kumimoji="1" lang="en-US" altLang="zh-CN" sz="3200" dirty="0">
              <a:latin typeface="Calibri" panose="020F0502020204030204" pitchFamily="34" charset="0"/>
              <a:ea typeface="SimHei" panose="02010609060101010101" pitchFamily="49" charset="-122"/>
              <a:cs typeface="Calibri" panose="020F0502020204030204" pitchFamily="34" charset="0"/>
            </a:endParaRPr>
          </a:p>
        </p:txBody>
      </p:sp>
      <p:sp>
        <p:nvSpPr>
          <p:cNvPr id="5" name="文本框 1">
            <a:extLst>
              <a:ext uri="{FF2B5EF4-FFF2-40B4-BE49-F238E27FC236}">
                <a16:creationId xmlns:a16="http://schemas.microsoft.com/office/drawing/2014/main" id="{A127707F-A739-CB41-9B26-FCD93E59D4EF}"/>
              </a:ext>
            </a:extLst>
          </p:cNvPr>
          <p:cNvSpPr txBox="1"/>
          <p:nvPr/>
        </p:nvSpPr>
        <p:spPr>
          <a:xfrm>
            <a:off x="268438" y="1232876"/>
            <a:ext cx="5098021" cy="554376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dirty="0">
                <a:latin typeface="Calibri" panose="020F0502020204030204" pitchFamily="34" charset="0"/>
                <a:ea typeface="SimHei" panose="02010609060101010101" pitchFamily="49" charset="-122"/>
                <a:cs typeface="Calibri" panose="020F0502020204030204" pitchFamily="34" charset="0"/>
              </a:rPr>
              <a:t>I/O</a:t>
            </a:r>
            <a:r>
              <a:rPr lang="zh-CN" altLang="en-US" dirty="0">
                <a:latin typeface="Calibri" panose="020F0502020204030204" pitchFamily="34" charset="0"/>
                <a:ea typeface="SimHei" panose="02010609060101010101" pitchFamily="49" charset="-122"/>
                <a:cs typeface="Calibri" panose="020F0502020204030204" pitchFamily="34" charset="0"/>
              </a:rPr>
              <a:t>设备</a:t>
            </a:r>
            <a:endParaRPr lang="en-US" altLang="zh-CN" dirty="0">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latin typeface="Calibri" panose="020F0502020204030204" pitchFamily="34" charset="0"/>
                <a:ea typeface="SimHei" panose="02010609060101010101" pitchFamily="49" charset="-122"/>
                <a:cs typeface="Calibri" panose="020F0502020204030204" pitchFamily="34" charset="0"/>
              </a:rPr>
              <a:t>磁盘和鼠标、键盘等输入</a:t>
            </a:r>
            <a:r>
              <a:rPr lang="en-US" altLang="zh-CN" dirty="0">
                <a:latin typeface="Calibri" panose="020F0502020204030204" pitchFamily="34" charset="0"/>
                <a:ea typeface="SimHei" panose="02010609060101010101" pitchFamily="49" charset="-122"/>
                <a:cs typeface="Calibri" panose="020F0502020204030204" pitchFamily="34" charset="0"/>
              </a:rPr>
              <a:t>/</a:t>
            </a:r>
            <a:r>
              <a:rPr lang="zh-CN" altLang="en-US" dirty="0">
                <a:latin typeface="Calibri" panose="020F0502020204030204" pitchFamily="34" charset="0"/>
                <a:ea typeface="SimHei" panose="02010609060101010101" pitchFamily="49" charset="-122"/>
                <a:cs typeface="Calibri" panose="020F0502020204030204" pitchFamily="34" charset="0"/>
              </a:rPr>
              <a:t>输出设备</a:t>
            </a:r>
            <a:endParaRPr lang="en-US" altLang="zh-CN" dirty="0">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latin typeface="Calibri" panose="020F0502020204030204" pitchFamily="34" charset="0"/>
                <a:ea typeface="SimHei" panose="02010609060101010101" pitchFamily="49" charset="-122"/>
                <a:cs typeface="Calibri" panose="020F0502020204030204" pitchFamily="34" charset="0"/>
              </a:rPr>
              <a:t>通过</a:t>
            </a:r>
            <a:r>
              <a:rPr lang="en-US" altLang="zh-CN" dirty="0">
                <a:latin typeface="Calibri" panose="020F0502020204030204" pitchFamily="34" charset="0"/>
                <a:ea typeface="SimHei" panose="02010609060101010101" pitchFamily="49" charset="-122"/>
                <a:cs typeface="Calibri" panose="020F0502020204030204" pitchFamily="34" charset="0"/>
              </a:rPr>
              <a:t>I/O</a:t>
            </a:r>
            <a:r>
              <a:rPr lang="zh-CN" altLang="en-US" dirty="0">
                <a:latin typeface="Calibri" panose="020F0502020204030204" pitchFamily="34" charset="0"/>
                <a:ea typeface="SimHei" panose="02010609060101010101" pitchFamily="49" charset="-122"/>
                <a:cs typeface="Calibri" panose="020F0502020204030204" pitchFamily="34" charset="0"/>
              </a:rPr>
              <a:t>总线（</a:t>
            </a:r>
            <a:r>
              <a:rPr lang="en-US" altLang="zh-CN" dirty="0">
                <a:latin typeface="Calibri" panose="020F0502020204030204" pitchFamily="34" charset="0"/>
                <a:ea typeface="SimHei" panose="02010609060101010101" pitchFamily="49" charset="-122"/>
                <a:cs typeface="Calibri" panose="020F0502020204030204" pitchFamily="34" charset="0"/>
              </a:rPr>
              <a:t>bus</a:t>
            </a:r>
            <a:r>
              <a:rPr lang="zh-CN" altLang="en-US" dirty="0">
                <a:latin typeface="Calibri" panose="020F0502020204030204" pitchFamily="34" charset="0"/>
                <a:ea typeface="SimHei" panose="02010609060101010101" pitchFamily="49" charset="-122"/>
                <a:cs typeface="Calibri" panose="020F0502020204030204" pitchFamily="34" charset="0"/>
              </a:rPr>
              <a:t>）连接到</a:t>
            </a:r>
            <a:r>
              <a:rPr lang="en-US" altLang="zh-CN" dirty="0">
                <a:latin typeface="Calibri" panose="020F0502020204030204" pitchFamily="34" charset="0"/>
                <a:ea typeface="SimHei" panose="02010609060101010101" pitchFamily="49" charset="-122"/>
                <a:cs typeface="Calibri" panose="020F0502020204030204" pitchFamily="34" charset="0"/>
              </a:rPr>
              <a:t>CPU</a:t>
            </a:r>
            <a:r>
              <a:rPr lang="zh-CN" altLang="en-US" dirty="0">
                <a:latin typeface="Calibri" panose="020F0502020204030204" pitchFamily="34" charset="0"/>
                <a:ea typeface="SimHei" panose="02010609060101010101" pitchFamily="49" charset="-122"/>
                <a:cs typeface="Calibri" panose="020F0502020204030204" pitchFamily="34" charset="0"/>
              </a:rPr>
              <a:t>和内存</a:t>
            </a:r>
            <a:endParaRPr lang="en-US" altLang="zh-CN" dirty="0">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en-US" altLang="zh-CN" dirty="0">
                <a:latin typeface="Calibri" panose="020F0502020204030204" pitchFamily="34" charset="0"/>
                <a:ea typeface="SimHei" panose="02010609060101010101" pitchFamily="49" charset="-122"/>
                <a:cs typeface="Calibri" panose="020F0502020204030204" pitchFamily="34" charset="0"/>
              </a:rPr>
              <a:t>I/O</a:t>
            </a:r>
            <a:r>
              <a:rPr lang="zh-CN" altLang="en-US" dirty="0">
                <a:latin typeface="Calibri" panose="020F0502020204030204" pitchFamily="34" charset="0"/>
                <a:ea typeface="SimHei" panose="02010609060101010101" pitchFamily="49" charset="-122"/>
                <a:cs typeface="Calibri" panose="020F0502020204030204" pitchFamily="34" charset="0"/>
              </a:rPr>
              <a:t>总线比系统总线和内存总线慢</a:t>
            </a:r>
            <a:endParaRPr lang="en-US" altLang="zh-CN" dirty="0">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latin typeface="Calibri" panose="020F0502020204030204" pitchFamily="34" charset="0"/>
                <a:ea typeface="SimHei" panose="02010609060101010101" pitchFamily="49" charset="-122"/>
                <a:cs typeface="Calibri" panose="020F0502020204030204" pitchFamily="34" charset="0"/>
              </a:rPr>
              <a:t>与</a:t>
            </a:r>
            <a:r>
              <a:rPr lang="en-US" altLang="zh-CN" dirty="0">
                <a:latin typeface="Calibri" panose="020F0502020204030204" pitchFamily="34" charset="0"/>
                <a:ea typeface="SimHei" panose="02010609060101010101" pitchFamily="49" charset="-122"/>
                <a:cs typeface="Calibri" panose="020F0502020204030204" pitchFamily="34" charset="0"/>
              </a:rPr>
              <a:t>CPU</a:t>
            </a:r>
            <a:r>
              <a:rPr lang="zh-CN" altLang="en-US" dirty="0">
                <a:latin typeface="Calibri" panose="020F0502020204030204" pitchFamily="34" charset="0"/>
                <a:ea typeface="SimHei" panose="02010609060101010101" pitchFamily="49" charset="-122"/>
                <a:cs typeface="Calibri" panose="020F0502020204030204" pitchFamily="34" charset="0"/>
              </a:rPr>
              <a:t>的底层实现无关，兼容性强</a:t>
            </a:r>
            <a:endParaRPr lang="en-US" altLang="zh-CN" dirty="0">
              <a:latin typeface="Calibri" panose="020F0502020204030204" pitchFamily="34" charset="0"/>
              <a:ea typeface="SimHei" panose="02010609060101010101" pitchFamily="49" charset="-122"/>
              <a:cs typeface="Calibri" panose="020F0502020204030204" pitchFamily="34" charset="0"/>
            </a:endParaRPr>
          </a:p>
          <a:p>
            <a:pPr marL="342900" lvl="0" indent="-342900">
              <a:lnSpc>
                <a:spcPct val="150000"/>
              </a:lnSpc>
              <a:buFont typeface="Arial" panose="020B0604020202020204" pitchFamily="34" charset="0"/>
              <a:buChar char="•"/>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I/O</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总线连接</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Arial" panose="020B0604020202020204" pitchFamily="34" charset="0"/>
              <a:buChar char="•"/>
            </a:pPr>
            <a:r>
              <a:rPr lang="en-US" altLang="zh-CN" dirty="0">
                <a:latin typeface="Calibri" panose="020F0502020204030204" pitchFamily="34" charset="0"/>
                <a:ea typeface="SimHei" panose="02010609060101010101" pitchFamily="49" charset="-122"/>
                <a:cs typeface="Calibri" panose="020F0502020204030204" pitchFamily="34" charset="0"/>
              </a:rPr>
              <a:t>USB</a:t>
            </a:r>
            <a:r>
              <a:rPr lang="zh-CN" altLang="en-US" dirty="0">
                <a:latin typeface="Calibri" panose="020F0502020204030204" pitchFamily="34" charset="0"/>
                <a:ea typeface="SimHei" panose="02010609060101010101" pitchFamily="49" charset="-122"/>
                <a:cs typeface="Calibri" panose="020F0502020204030204" pitchFamily="34" charset="0"/>
              </a:rPr>
              <a:t>（通用串行总线）控制器</a:t>
            </a:r>
            <a:endParaRPr lang="en-US" altLang="zh-CN" dirty="0">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Arial" panose="020B0604020202020204" pitchFamily="34" charset="0"/>
              <a:buChar char="•"/>
            </a:pPr>
            <a:r>
              <a:rPr lang="zh-CN" altLang="en-US" dirty="0">
                <a:latin typeface="Calibri" panose="020F0502020204030204" pitchFamily="34" charset="0"/>
                <a:ea typeface="SimHei" panose="02010609060101010101" pitchFamily="49" charset="-122"/>
                <a:cs typeface="Calibri" panose="020F0502020204030204" pitchFamily="34" charset="0"/>
              </a:rPr>
              <a:t>图形卡（适配器）</a:t>
            </a:r>
            <a:endParaRPr lang="en-US" altLang="zh-CN" dirty="0">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Arial" panose="020B0604020202020204" pitchFamily="34" charset="0"/>
              <a:buChar char="•"/>
            </a:pPr>
            <a:r>
              <a:rPr lang="zh-CN" altLang="en-US" dirty="0">
                <a:latin typeface="Calibri" panose="020F0502020204030204" pitchFamily="34" charset="0"/>
                <a:ea typeface="SimHei" panose="02010609060101010101" pitchFamily="49" charset="-122"/>
                <a:cs typeface="Calibri" panose="020F0502020204030204" pitchFamily="34" charset="0"/>
              </a:rPr>
              <a:t>主机总线适配器</a:t>
            </a:r>
            <a:endParaRPr lang="en-US" altLang="zh-CN" dirty="0">
              <a:latin typeface="Calibri" panose="020F0502020204030204" pitchFamily="34" charset="0"/>
              <a:ea typeface="SimHei" panose="02010609060101010101" pitchFamily="49" charset="-122"/>
              <a:cs typeface="Calibri" panose="020F0502020204030204" pitchFamily="34" charset="0"/>
            </a:endParaRPr>
          </a:p>
          <a:p>
            <a:pPr marL="1257300" lvl="2" indent="-342900">
              <a:lnSpc>
                <a:spcPct val="150000"/>
              </a:lnSpc>
              <a:buFont typeface="Arial" panose="020B0604020202020204" pitchFamily="34" charset="0"/>
              <a:buChar char="•"/>
            </a:pPr>
            <a:r>
              <a:rPr lang="zh-CN" altLang="en-US" dirty="0">
                <a:latin typeface="Calibri" panose="020F0502020204030204" pitchFamily="34" charset="0"/>
                <a:ea typeface="SimHei" panose="02010609060101010101" pitchFamily="49" charset="-122"/>
                <a:cs typeface="Calibri" panose="020F0502020204030204" pitchFamily="34" charset="0"/>
              </a:rPr>
              <a:t>连接一个或多个磁盘</a:t>
            </a:r>
            <a:endParaRPr lang="en-US" altLang="zh-CN" dirty="0">
              <a:latin typeface="Calibri" panose="020F0502020204030204" pitchFamily="34" charset="0"/>
              <a:ea typeface="SimHei" panose="02010609060101010101" pitchFamily="49" charset="-122"/>
              <a:cs typeface="Calibri" panose="020F0502020204030204" pitchFamily="34" charset="0"/>
            </a:endParaRPr>
          </a:p>
          <a:p>
            <a:pPr marL="1257300" lvl="2" indent="-342900">
              <a:lnSpc>
                <a:spcPct val="150000"/>
              </a:lnSpc>
              <a:buFont typeface="Arial" panose="020B0604020202020204" pitchFamily="34" charset="0"/>
              <a:buChar char="•"/>
            </a:pPr>
            <a:r>
              <a:rPr lang="zh-CN" altLang="en-US" dirty="0">
                <a:latin typeface="Calibri" panose="020F0502020204030204" pitchFamily="34" charset="0"/>
                <a:ea typeface="SimHei" panose="02010609060101010101" pitchFamily="49" charset="-122"/>
                <a:cs typeface="Calibri" panose="020F0502020204030204" pitchFamily="34" charset="0"/>
              </a:rPr>
              <a:t>常用的磁盘接口有</a:t>
            </a:r>
            <a:r>
              <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SCSI</a:t>
            </a:r>
            <a:r>
              <a:rPr lang="zh-CN" altLang="en-US" dirty="0">
                <a:latin typeface="Calibri" panose="020F0502020204030204" pitchFamily="34" charset="0"/>
                <a:ea typeface="SimHei" panose="02010609060101010101" pitchFamily="49" charset="-122"/>
                <a:cs typeface="Calibri" panose="020F0502020204030204" pitchFamily="34" charset="0"/>
              </a:rPr>
              <a:t>和</a:t>
            </a:r>
            <a:r>
              <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SATA</a:t>
            </a:r>
          </a:p>
          <a:p>
            <a:pPr marL="1257300" lvl="2" indent="-342900">
              <a:lnSpc>
                <a:spcPct val="150000"/>
              </a:lnSpc>
              <a:buFont typeface="Arial" panose="020B0604020202020204" pitchFamily="34" charset="0"/>
              <a:buChar char="•"/>
            </a:pPr>
            <a:r>
              <a:rPr lang="en-US" altLang="zh-CN" dirty="0">
                <a:latin typeface="Calibri" panose="020F0502020204030204" pitchFamily="34" charset="0"/>
                <a:ea typeface="SimHei" panose="02010609060101010101" pitchFamily="49" charset="-122"/>
                <a:cs typeface="Calibri" panose="020F0502020204030204" pitchFamily="34" charset="0"/>
              </a:rPr>
              <a:t>SCSI</a:t>
            </a:r>
            <a:r>
              <a:rPr lang="zh-CN" altLang="en-US" dirty="0">
                <a:latin typeface="Calibri" panose="020F0502020204030204" pitchFamily="34" charset="0"/>
                <a:ea typeface="SimHei" panose="02010609060101010101" pitchFamily="49" charset="-122"/>
                <a:cs typeface="Calibri" panose="020F0502020204030204" pitchFamily="34" charset="0"/>
              </a:rPr>
              <a:t>更快更贵且可支持多个磁盘</a:t>
            </a:r>
            <a:endParaRPr lang="en-US" altLang="zh-CN" dirty="0">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Arial" panose="020B0604020202020204" pitchFamily="34" charset="0"/>
              <a:buChar char="•"/>
            </a:pPr>
            <a:r>
              <a:rPr lang="zh-CN" altLang="en-US" dirty="0">
                <a:latin typeface="Calibri" panose="020F0502020204030204" pitchFamily="34" charset="0"/>
                <a:ea typeface="SimHei" panose="02010609060101010101" pitchFamily="49" charset="-122"/>
                <a:cs typeface="Calibri" panose="020F0502020204030204" pitchFamily="34" charset="0"/>
              </a:rPr>
              <a:t>主板扩展槽（插显卡</a:t>
            </a:r>
            <a:r>
              <a:rPr lang="en-US" altLang="zh-CN" dirty="0">
                <a:latin typeface="Calibri" panose="020F0502020204030204" pitchFamily="34" charset="0"/>
                <a:ea typeface="SimHei" panose="02010609060101010101" pitchFamily="49" charset="-122"/>
                <a:cs typeface="Calibri" panose="020F0502020204030204" pitchFamily="34" charset="0"/>
              </a:rPr>
              <a:t>…</a:t>
            </a:r>
            <a:r>
              <a:rPr lang="zh-CN" altLang="en-US" dirty="0">
                <a:latin typeface="Calibri" panose="020F0502020204030204" pitchFamily="34" charset="0"/>
                <a:ea typeface="SimHei" panose="02010609060101010101" pitchFamily="49" charset="-122"/>
                <a:cs typeface="Calibri" panose="020F0502020204030204" pitchFamily="34" charset="0"/>
              </a:rPr>
              <a:t>）</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pic>
        <p:nvPicPr>
          <p:cNvPr id="7" name="Picture 6">
            <a:extLst>
              <a:ext uri="{FF2B5EF4-FFF2-40B4-BE49-F238E27FC236}">
                <a16:creationId xmlns:a16="http://schemas.microsoft.com/office/drawing/2014/main" id="{1A03A452-1098-D94B-9AFC-5E441A6DEE4D}"/>
              </a:ext>
            </a:extLst>
          </p:cNvPr>
          <p:cNvPicPr>
            <a:picLocks noChangeAspect="1"/>
          </p:cNvPicPr>
          <p:nvPr/>
        </p:nvPicPr>
        <p:blipFill>
          <a:blip r:embed="rId2"/>
          <a:stretch>
            <a:fillRect/>
          </a:stretch>
        </p:blipFill>
        <p:spPr>
          <a:xfrm>
            <a:off x="5570342" y="1692237"/>
            <a:ext cx="6126275" cy="4230805"/>
          </a:xfrm>
          <a:prstGeom prst="rect">
            <a:avLst/>
          </a:prstGeom>
        </p:spPr>
      </p:pic>
    </p:spTree>
    <p:extLst>
      <p:ext uri="{BB962C8B-B14F-4D97-AF65-F5344CB8AC3E}">
        <p14:creationId xmlns:p14="http://schemas.microsoft.com/office/powerpoint/2010/main" val="490503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F53F7-14A7-E740-B5E2-36C20736F2B2}"/>
              </a:ext>
            </a:extLst>
          </p:cNvPr>
          <p:cNvSpPr>
            <a:spLocks noGrp="1"/>
          </p:cNvSpPr>
          <p:nvPr>
            <p:ph type="ctrTitle"/>
          </p:nvPr>
        </p:nvSpPr>
        <p:spPr>
          <a:xfrm>
            <a:off x="159744" y="985647"/>
            <a:ext cx="11872511" cy="2387600"/>
          </a:xfrm>
        </p:spPr>
        <p:txBody>
          <a:bodyPr>
            <a:normAutofit/>
          </a:bodyPr>
          <a:lstStyle/>
          <a:p>
            <a:r>
              <a:rPr lang="en-US" b="1" dirty="0"/>
              <a:t>Memory Hierarchy</a:t>
            </a:r>
          </a:p>
        </p:txBody>
      </p:sp>
      <p:sp>
        <p:nvSpPr>
          <p:cNvPr id="3" name="Subtitle 2">
            <a:extLst>
              <a:ext uri="{FF2B5EF4-FFF2-40B4-BE49-F238E27FC236}">
                <a16:creationId xmlns:a16="http://schemas.microsoft.com/office/drawing/2014/main" id="{DA06C44D-EF52-3E45-B5A7-9F0C333C385C}"/>
              </a:ext>
            </a:extLst>
          </p:cNvPr>
          <p:cNvSpPr>
            <a:spLocks noGrp="1"/>
          </p:cNvSpPr>
          <p:nvPr>
            <p:ph type="subTitle" idx="1"/>
          </p:nvPr>
        </p:nvSpPr>
        <p:spPr>
          <a:xfrm>
            <a:off x="1524000" y="3546285"/>
            <a:ext cx="9144000" cy="1655762"/>
          </a:xfrm>
        </p:spPr>
        <p:txBody>
          <a:bodyPr>
            <a:normAutofit/>
          </a:bodyPr>
          <a:lstStyle/>
          <a:p>
            <a:pPr>
              <a:lnSpc>
                <a:spcPct val="150000"/>
              </a:lnSpc>
            </a:pPr>
            <a:r>
              <a:rPr lang="en-US" sz="2800" dirty="0"/>
              <a:t>Introduction to Computer Systems</a:t>
            </a:r>
          </a:p>
          <a:p>
            <a:pPr>
              <a:lnSpc>
                <a:spcPct val="150000"/>
              </a:lnSpc>
            </a:pPr>
            <a:r>
              <a:rPr lang="en-US" sz="2800" dirty="0"/>
              <a:t>2025 Fall</a:t>
            </a:r>
          </a:p>
        </p:txBody>
      </p:sp>
    </p:spTree>
    <p:extLst>
      <p:ext uri="{BB962C8B-B14F-4D97-AF65-F5344CB8AC3E}">
        <p14:creationId xmlns:p14="http://schemas.microsoft.com/office/powerpoint/2010/main" val="9635392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30</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6154133"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总结：连接</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CPU</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、主存与</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I/O</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设备</a:t>
            </a:r>
            <a:endParaRPr kumimoji="1" lang="en-US" altLang="zh-CN" sz="3200" dirty="0">
              <a:latin typeface="Calibri" panose="020F0502020204030204" pitchFamily="34" charset="0"/>
              <a:ea typeface="SimHei" panose="02010609060101010101" pitchFamily="49" charset="-122"/>
              <a:cs typeface="Calibri" panose="020F0502020204030204" pitchFamily="34" charset="0"/>
            </a:endParaRPr>
          </a:p>
        </p:txBody>
      </p:sp>
      <p:pic>
        <p:nvPicPr>
          <p:cNvPr id="3" name="Picture 2">
            <a:extLst>
              <a:ext uri="{FF2B5EF4-FFF2-40B4-BE49-F238E27FC236}">
                <a16:creationId xmlns:a16="http://schemas.microsoft.com/office/drawing/2014/main" id="{470B0D1B-795D-B34E-8460-8DD25A37285D}"/>
              </a:ext>
            </a:extLst>
          </p:cNvPr>
          <p:cNvPicPr>
            <a:picLocks noChangeAspect="1"/>
          </p:cNvPicPr>
          <p:nvPr/>
        </p:nvPicPr>
        <p:blipFill>
          <a:blip r:embed="rId2"/>
          <a:stretch>
            <a:fillRect/>
          </a:stretch>
        </p:blipFill>
        <p:spPr>
          <a:xfrm>
            <a:off x="0" y="1555676"/>
            <a:ext cx="5911536" cy="4476633"/>
          </a:xfrm>
          <a:prstGeom prst="rect">
            <a:avLst/>
          </a:prstGeom>
        </p:spPr>
      </p:pic>
      <p:pic>
        <p:nvPicPr>
          <p:cNvPr id="10" name="Picture 9">
            <a:extLst>
              <a:ext uri="{FF2B5EF4-FFF2-40B4-BE49-F238E27FC236}">
                <a16:creationId xmlns:a16="http://schemas.microsoft.com/office/drawing/2014/main" id="{1ABD9019-1330-2846-B4C1-2DA287180F46}"/>
              </a:ext>
            </a:extLst>
          </p:cNvPr>
          <p:cNvPicPr>
            <a:picLocks noChangeAspect="1"/>
          </p:cNvPicPr>
          <p:nvPr/>
        </p:nvPicPr>
        <p:blipFill>
          <a:blip r:embed="rId3"/>
          <a:stretch>
            <a:fillRect/>
          </a:stretch>
        </p:blipFill>
        <p:spPr>
          <a:xfrm>
            <a:off x="5570342" y="1692237"/>
            <a:ext cx="6126275" cy="4230805"/>
          </a:xfrm>
          <a:prstGeom prst="rect">
            <a:avLst/>
          </a:prstGeom>
        </p:spPr>
      </p:pic>
    </p:spTree>
    <p:extLst>
      <p:ext uri="{BB962C8B-B14F-4D97-AF65-F5344CB8AC3E}">
        <p14:creationId xmlns:p14="http://schemas.microsoft.com/office/powerpoint/2010/main" val="2509704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31</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en-CN" altLang="zh-CN" sz="3200" dirty="0">
                <a:latin typeface="Calibri" panose="020F0502020204030204" pitchFamily="34" charset="0"/>
                <a:ea typeface="SimHei" panose="02010609060101010101" pitchFamily="49" charset="-122"/>
                <a:cs typeface="Calibri" panose="020F0502020204030204" pitchFamily="34" charset="0"/>
              </a:rPr>
              <a:t>Outline</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sp>
        <p:nvSpPr>
          <p:cNvPr id="4" name="TextBox 3">
            <a:extLst>
              <a:ext uri="{FF2B5EF4-FFF2-40B4-BE49-F238E27FC236}">
                <a16:creationId xmlns:a16="http://schemas.microsoft.com/office/drawing/2014/main" id="{868096DB-0F35-DC41-8581-C1957835E9D1}"/>
              </a:ext>
            </a:extLst>
          </p:cNvPr>
          <p:cNvSpPr txBox="1"/>
          <p:nvPr/>
        </p:nvSpPr>
        <p:spPr>
          <a:xfrm>
            <a:off x="268437" y="1232876"/>
            <a:ext cx="10951498" cy="503535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不同类型的存储器</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SRAM -&gt; </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高速缓存（</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cache</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DRAM</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-&gt; </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主存（</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main</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memory</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CPU</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与主存的通信过程</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增强的</a:t>
            </a:r>
            <a:r>
              <a:rPr kumimoji="1" lang="en-US" altLang="zh-CN"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DRAM</a:t>
            </a:r>
          </a:p>
          <a:p>
            <a:pPr marL="742950" lvl="1" indent="-285750">
              <a:lnSpc>
                <a:spcPct val="150000"/>
              </a:lnSpc>
              <a:buFont typeface="Wingdings" pitchFamily="2" charset="2"/>
              <a:buChar char="ü"/>
            </a:pPr>
            <a:r>
              <a:rPr kumimoji="1" lang="zh-CN" altLang="en-US"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非易失性（</a:t>
            </a:r>
            <a:r>
              <a:rPr kumimoji="1" lang="en-US" altLang="zh-CN"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non-volatile</a:t>
            </a:r>
            <a:r>
              <a:rPr kumimoji="1" lang="zh-CN" altLang="en-US"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）存储器</a:t>
            </a:r>
            <a:endParaRPr kumimoji="1" lang="en-US" altLang="zh-CN"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pPr>
            <a:r>
              <a:rPr kumimoji="1" lang="en-US" altLang="zh-CN" dirty="0">
                <a:latin typeface="Calibri" panose="020F0502020204030204" pitchFamily="34" charset="0"/>
                <a:ea typeface="SimHei" panose="02010609060101010101" pitchFamily="49" charset="-122"/>
                <a:cs typeface="Calibri" panose="020F0502020204030204" pitchFamily="34" charset="0"/>
              </a:rPr>
              <a:t>ROM</a:t>
            </a:r>
            <a:r>
              <a:rPr kumimoji="1" lang="zh-CN" altLang="en-US" dirty="0">
                <a:latin typeface="Calibri" panose="020F0502020204030204" pitchFamily="34" charset="0"/>
                <a:ea typeface="SimHei" panose="02010609060101010101" pitchFamily="49" charset="-122"/>
                <a:cs typeface="Calibri" panose="020F0502020204030204" pitchFamily="34" charset="0"/>
              </a:rPr>
              <a:t>、磁盘、固态硬盘（</a:t>
            </a:r>
            <a:r>
              <a:rPr kumimoji="1" lang="en-US" altLang="zh-CN" dirty="0">
                <a:latin typeface="Calibri" panose="020F0502020204030204" pitchFamily="34" charset="0"/>
                <a:ea typeface="SimHei" panose="02010609060101010101" pitchFamily="49" charset="-122"/>
                <a:cs typeface="Calibri" panose="020F0502020204030204" pitchFamily="34" charset="0"/>
              </a:rPr>
              <a:t>SSD</a:t>
            </a:r>
            <a:r>
              <a:rPr kumimoji="1" lang="zh-CN" altLang="en-US" dirty="0">
                <a:latin typeface="Calibri" panose="020F0502020204030204" pitchFamily="34" charset="0"/>
                <a:ea typeface="SimHei" panose="02010609060101010101" pitchFamily="49" charset="-122"/>
                <a:cs typeface="Calibri" panose="020F0502020204030204" pitchFamily="34" charset="0"/>
              </a:rPr>
              <a:t>）</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高速缓存</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缓存的思想与局部性原理</a:t>
            </a:r>
            <a:endParaRPr kumimoji="1" lang="en-US" altLang="zh-CN"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高速缓存的组织结构</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高速缓存的性能</a:t>
            </a: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高速缓存对程序性能的影响</a:t>
            </a:r>
          </a:p>
        </p:txBody>
      </p:sp>
    </p:spTree>
    <p:extLst>
      <p:ext uri="{BB962C8B-B14F-4D97-AF65-F5344CB8AC3E}">
        <p14:creationId xmlns:p14="http://schemas.microsoft.com/office/powerpoint/2010/main" val="19414654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32</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缓存：一种思想</a:t>
            </a:r>
            <a:endParaRPr kumimoji="1" lang="en-US" altLang="zh-CN" sz="3200" dirty="0">
              <a:latin typeface="Calibri" panose="020F0502020204030204" pitchFamily="34" charset="0"/>
              <a:ea typeface="SimHei" panose="02010609060101010101" pitchFamily="49" charset="-122"/>
              <a:cs typeface="Calibri" panose="020F0502020204030204" pitchFamily="34" charset="0"/>
            </a:endParaRPr>
          </a:p>
        </p:txBody>
      </p:sp>
      <p:sp>
        <p:nvSpPr>
          <p:cNvPr id="5" name="文本框 1">
            <a:extLst>
              <a:ext uri="{FF2B5EF4-FFF2-40B4-BE49-F238E27FC236}">
                <a16:creationId xmlns:a16="http://schemas.microsoft.com/office/drawing/2014/main" id="{C5C40D21-8E8C-AD47-85E9-7B61E7609278}"/>
              </a:ext>
            </a:extLst>
          </p:cNvPr>
          <p:cNvSpPr txBox="1"/>
          <p:nvPr/>
        </p:nvSpPr>
        <p:spPr>
          <a:xfrm>
            <a:off x="294702" y="1232876"/>
            <a:ext cx="5704113" cy="212237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早期的计算机没有</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cache</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CPU</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直接访问主存</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问题：</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CPU</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的速度越来越快，但是</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DRAM</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的速度变化不大</a:t>
            </a:r>
            <a:r>
              <a:rPr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（可能的原因是什么？）</a:t>
            </a:r>
            <a:endParaRPr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实际上，不同的存储器的访问速度差异一般都很大</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利用缓存的思想来缓解这一问题</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pic>
        <p:nvPicPr>
          <p:cNvPr id="2" name="Picture 1">
            <a:extLst>
              <a:ext uri="{FF2B5EF4-FFF2-40B4-BE49-F238E27FC236}">
                <a16:creationId xmlns:a16="http://schemas.microsoft.com/office/drawing/2014/main" id="{933EDE47-034E-C343-B73F-BDDE8C57C966}"/>
              </a:ext>
            </a:extLst>
          </p:cNvPr>
          <p:cNvPicPr>
            <a:picLocks noChangeAspect="1"/>
          </p:cNvPicPr>
          <p:nvPr/>
        </p:nvPicPr>
        <p:blipFill>
          <a:blip r:embed="rId2"/>
          <a:stretch>
            <a:fillRect/>
          </a:stretch>
        </p:blipFill>
        <p:spPr>
          <a:xfrm>
            <a:off x="6096000" y="742494"/>
            <a:ext cx="5704113" cy="3103140"/>
          </a:xfrm>
          <a:prstGeom prst="rect">
            <a:avLst/>
          </a:prstGeom>
        </p:spPr>
      </p:pic>
      <p:pic>
        <p:nvPicPr>
          <p:cNvPr id="4" name="Picture 3">
            <a:extLst>
              <a:ext uri="{FF2B5EF4-FFF2-40B4-BE49-F238E27FC236}">
                <a16:creationId xmlns:a16="http://schemas.microsoft.com/office/drawing/2014/main" id="{6F104109-D140-9C47-9F41-20CBE5AAED35}"/>
              </a:ext>
            </a:extLst>
          </p:cNvPr>
          <p:cNvPicPr>
            <a:picLocks noChangeAspect="1"/>
          </p:cNvPicPr>
          <p:nvPr/>
        </p:nvPicPr>
        <p:blipFill>
          <a:blip r:embed="rId3"/>
          <a:stretch>
            <a:fillRect/>
          </a:stretch>
        </p:blipFill>
        <p:spPr>
          <a:xfrm>
            <a:off x="268438" y="3381662"/>
            <a:ext cx="6444343" cy="3293775"/>
          </a:xfrm>
          <a:prstGeom prst="rect">
            <a:avLst/>
          </a:prstGeom>
        </p:spPr>
      </p:pic>
      <p:sp>
        <p:nvSpPr>
          <p:cNvPr id="8" name="TextBox 7">
            <a:extLst>
              <a:ext uri="{FF2B5EF4-FFF2-40B4-BE49-F238E27FC236}">
                <a16:creationId xmlns:a16="http://schemas.microsoft.com/office/drawing/2014/main" id="{8602D301-FEA9-404B-A154-9FB2B0BDB916}"/>
              </a:ext>
            </a:extLst>
          </p:cNvPr>
          <p:cNvSpPr txBox="1"/>
          <p:nvPr/>
        </p:nvSpPr>
        <p:spPr>
          <a:xfrm>
            <a:off x="6947538" y="4731314"/>
            <a:ext cx="4617818" cy="875881"/>
          </a:xfrm>
          <a:prstGeom prst="rect">
            <a:avLst/>
          </a:prstGeom>
          <a:noFill/>
        </p:spPr>
        <p:txBody>
          <a:bodyPr wrap="square" rtlCol="0">
            <a:spAutoFit/>
          </a:bodyPr>
          <a:lstStyle/>
          <a:p>
            <a:pPr>
              <a:lnSpc>
                <a:spcPct val="150000"/>
              </a:lnSpc>
            </a:pP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注意：这里的</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cache</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和</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memory</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是相对的概念，并不对应高速缓存和主存</a:t>
            </a:r>
          </a:p>
        </p:txBody>
      </p:sp>
    </p:spTree>
    <p:extLst>
      <p:ext uri="{BB962C8B-B14F-4D97-AF65-F5344CB8AC3E}">
        <p14:creationId xmlns:p14="http://schemas.microsoft.com/office/powerpoint/2010/main" val="2558093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33</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存储器层次结构</a:t>
            </a:r>
            <a:endParaRPr kumimoji="1" lang="en-US" altLang="zh-CN" sz="3200" dirty="0">
              <a:latin typeface="Calibri" panose="020F0502020204030204" pitchFamily="34" charset="0"/>
              <a:ea typeface="SimHei" panose="02010609060101010101" pitchFamily="49" charset="-122"/>
              <a:cs typeface="Calibri" panose="020F0502020204030204" pitchFamily="34" charset="0"/>
            </a:endParaRPr>
          </a:p>
        </p:txBody>
      </p:sp>
      <p:pic>
        <p:nvPicPr>
          <p:cNvPr id="10" name="Picture 9">
            <a:extLst>
              <a:ext uri="{FF2B5EF4-FFF2-40B4-BE49-F238E27FC236}">
                <a16:creationId xmlns:a16="http://schemas.microsoft.com/office/drawing/2014/main" id="{106AF029-A332-9641-BDBB-67E001A90DAD}"/>
              </a:ext>
            </a:extLst>
          </p:cNvPr>
          <p:cNvPicPr>
            <a:picLocks noChangeAspect="1"/>
          </p:cNvPicPr>
          <p:nvPr/>
        </p:nvPicPr>
        <p:blipFill rotWithShape="1">
          <a:blip r:embed="rId2"/>
          <a:srcRect t="242" r="1592" b="561"/>
          <a:stretch/>
        </p:blipFill>
        <p:spPr>
          <a:xfrm>
            <a:off x="5162644" y="1027572"/>
            <a:ext cx="7029356" cy="5146297"/>
          </a:xfrm>
          <a:prstGeom prst="rect">
            <a:avLst/>
          </a:prstGeom>
        </p:spPr>
      </p:pic>
      <p:sp>
        <p:nvSpPr>
          <p:cNvPr id="12" name="文本框 1">
            <a:extLst>
              <a:ext uri="{FF2B5EF4-FFF2-40B4-BE49-F238E27FC236}">
                <a16:creationId xmlns:a16="http://schemas.microsoft.com/office/drawing/2014/main" id="{0DEA0AB5-EBB6-6649-8875-E32650A84420}"/>
              </a:ext>
            </a:extLst>
          </p:cNvPr>
          <p:cNvSpPr txBox="1"/>
          <p:nvPr/>
        </p:nvSpPr>
        <p:spPr>
          <a:xfrm>
            <a:off x="294702" y="1232877"/>
            <a:ext cx="4507235" cy="419986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上层作为下层的缓存</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绝大部分存储空间由廉价的低速的存储器提供</a:t>
            </a:r>
          </a:p>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但在大多数时候存储体系的整体运行速度与昂贵的快速的存储器相当</a:t>
            </a:r>
          </a:p>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特点</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通过缓存机制实现</a:t>
            </a: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往往对程序员</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透明</a:t>
            </a:r>
            <a:endPar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其可行性由</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程序的局部性（</a:t>
            </a:r>
            <a:r>
              <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locality</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保证</a:t>
            </a:r>
          </a:p>
        </p:txBody>
      </p:sp>
    </p:spTree>
    <p:extLst>
      <p:ext uri="{BB962C8B-B14F-4D97-AF65-F5344CB8AC3E}">
        <p14:creationId xmlns:p14="http://schemas.microsoft.com/office/powerpoint/2010/main" val="71329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34</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程序的局部性</a:t>
            </a:r>
            <a:endParaRPr kumimoji="1" lang="en-US" altLang="zh-CN" sz="3200" dirty="0">
              <a:latin typeface="Calibri" panose="020F0502020204030204" pitchFamily="34" charset="0"/>
              <a:ea typeface="SimHei" panose="02010609060101010101" pitchFamily="49" charset="-122"/>
              <a:cs typeface="Calibri" panose="020F0502020204030204" pitchFamily="34" charset="0"/>
            </a:endParaRPr>
          </a:p>
        </p:txBody>
      </p:sp>
      <p:sp>
        <p:nvSpPr>
          <p:cNvPr id="12" name="文本框 1">
            <a:extLst>
              <a:ext uri="{FF2B5EF4-FFF2-40B4-BE49-F238E27FC236}">
                <a16:creationId xmlns:a16="http://schemas.microsoft.com/office/drawing/2014/main" id="{0DEA0AB5-EBB6-6649-8875-E32650A84420}"/>
              </a:ext>
            </a:extLst>
          </p:cNvPr>
          <p:cNvSpPr txBox="1"/>
          <p:nvPr/>
        </p:nvSpPr>
        <p:spPr>
          <a:xfrm>
            <a:off x="294702" y="1232877"/>
            <a:ext cx="6681285" cy="461985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程序倾向于</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引用之前引用过的数据</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或</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和该数据在内存中相邻的数据</a:t>
            </a:r>
          </a:p>
          <a:p>
            <a:pPr marL="800100" lvl="1"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前者为程序的</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时间局部性</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，后者为程序的</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空间局部性</a:t>
            </a:r>
          </a:p>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数据引用的局部性</a:t>
            </a: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反复引用同一变量</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时间局部性</a:t>
            </a: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顺序读取内存中的变量</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空间局部性</a:t>
            </a:r>
          </a:p>
          <a:p>
            <a:pPr marL="1257300" lvl="2"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空间局部性与步长负相关</a:t>
            </a:r>
          </a:p>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取指令的局部性</a:t>
            </a: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多次执行同一段指令（循环）：时间局部性</a:t>
            </a: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按顺序读取内存中的指令：空间局部性</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endPar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pic>
        <p:nvPicPr>
          <p:cNvPr id="2" name="Picture 1">
            <a:extLst>
              <a:ext uri="{FF2B5EF4-FFF2-40B4-BE49-F238E27FC236}">
                <a16:creationId xmlns:a16="http://schemas.microsoft.com/office/drawing/2014/main" id="{3602B18B-1556-924C-B914-52F160E47E2B}"/>
              </a:ext>
            </a:extLst>
          </p:cNvPr>
          <p:cNvPicPr>
            <a:picLocks noChangeAspect="1"/>
          </p:cNvPicPr>
          <p:nvPr/>
        </p:nvPicPr>
        <p:blipFill rotWithShape="1">
          <a:blip r:embed="rId2"/>
          <a:srcRect r="1283" b="1786"/>
          <a:stretch/>
        </p:blipFill>
        <p:spPr>
          <a:xfrm>
            <a:off x="6834760" y="2670730"/>
            <a:ext cx="3490577" cy="1304922"/>
          </a:xfrm>
          <a:prstGeom prst="rect">
            <a:avLst/>
          </a:prstGeom>
        </p:spPr>
      </p:pic>
    </p:spTree>
    <p:extLst>
      <p:ext uri="{BB962C8B-B14F-4D97-AF65-F5344CB8AC3E}">
        <p14:creationId xmlns:p14="http://schemas.microsoft.com/office/powerpoint/2010/main" val="3359830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35</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练习</a:t>
            </a:r>
            <a:endParaRPr kumimoji="1" lang="en-US" altLang="zh-CN" sz="3200" dirty="0">
              <a:latin typeface="Calibri" panose="020F0502020204030204" pitchFamily="34" charset="0"/>
              <a:ea typeface="SimHei" panose="02010609060101010101" pitchFamily="49" charset="-122"/>
              <a:cs typeface="Calibri" panose="020F0502020204030204" pitchFamily="34" charset="0"/>
            </a:endParaRPr>
          </a:p>
        </p:txBody>
      </p:sp>
      <p:pic>
        <p:nvPicPr>
          <p:cNvPr id="4" name="Picture 3">
            <a:extLst>
              <a:ext uri="{FF2B5EF4-FFF2-40B4-BE49-F238E27FC236}">
                <a16:creationId xmlns:a16="http://schemas.microsoft.com/office/drawing/2014/main" id="{2598FBFB-636A-A145-86B7-6197A315FDE9}"/>
              </a:ext>
            </a:extLst>
          </p:cNvPr>
          <p:cNvPicPr>
            <a:picLocks noChangeAspect="1"/>
          </p:cNvPicPr>
          <p:nvPr/>
        </p:nvPicPr>
        <p:blipFill rotWithShape="1">
          <a:blip r:embed="rId2"/>
          <a:srcRect r="1488" b="2271"/>
          <a:stretch/>
        </p:blipFill>
        <p:spPr>
          <a:xfrm>
            <a:off x="1593850" y="1134160"/>
            <a:ext cx="8205243" cy="4376578"/>
          </a:xfrm>
          <a:prstGeom prst="rect">
            <a:avLst/>
          </a:prstGeom>
        </p:spPr>
      </p:pic>
      <p:sp>
        <p:nvSpPr>
          <p:cNvPr id="2" name="TextBox 1">
            <a:extLst>
              <a:ext uri="{FF2B5EF4-FFF2-40B4-BE49-F238E27FC236}">
                <a16:creationId xmlns:a16="http://schemas.microsoft.com/office/drawing/2014/main" id="{C34DE1FD-F92E-4B4A-9965-6A91D610161A}"/>
              </a:ext>
            </a:extLst>
          </p:cNvPr>
          <p:cNvSpPr txBox="1"/>
          <p:nvPr/>
        </p:nvSpPr>
        <p:spPr>
          <a:xfrm>
            <a:off x="4503256" y="5817140"/>
            <a:ext cx="3185487" cy="369332"/>
          </a:xfrm>
          <a:prstGeom prst="rect">
            <a:avLst/>
          </a:prstGeom>
          <a:noFill/>
        </p:spPr>
        <p:txBody>
          <a:bodyPr wrap="none" rtlCol="0">
            <a:spAutoFit/>
          </a:bodyPr>
          <a:lstStyle/>
          <a:p>
            <a:r>
              <a:rPr kumimoji="1" lang="zh-CN" altLang="en-US" dirty="0">
                <a:solidFill>
                  <a:srgbClr val="FF0000"/>
                </a:solidFill>
                <a:latin typeface="SimHei" panose="02010609060101010101" pitchFamily="49" charset="-122"/>
                <a:ea typeface="SimHei" panose="02010609060101010101" pitchFamily="49" charset="-122"/>
              </a:rPr>
              <a:t>局部性不好，因为</a:t>
            </a:r>
            <a:r>
              <a:rPr kumimoji="1" lang="zh-CN" altLang="en-CN" dirty="0">
                <a:solidFill>
                  <a:srgbClr val="FF0000"/>
                </a:solidFill>
                <a:latin typeface="SimHei" panose="02010609060101010101" pitchFamily="49" charset="-122"/>
                <a:ea typeface="SimHei" panose="02010609060101010101" pitchFamily="49" charset="-122"/>
              </a:rPr>
              <a:t>行</a:t>
            </a:r>
            <a:r>
              <a:rPr kumimoji="1" lang="zh-CN" altLang="en-US" dirty="0">
                <a:solidFill>
                  <a:srgbClr val="FF0000"/>
                </a:solidFill>
                <a:latin typeface="SimHei" panose="02010609060101010101" pitchFamily="49" charset="-122"/>
                <a:ea typeface="SimHei" panose="02010609060101010101" pitchFamily="49" charset="-122"/>
              </a:rPr>
              <a:t>优先</a:t>
            </a:r>
            <a:r>
              <a:rPr kumimoji="1" lang="zh-CN" altLang="en-CN" dirty="0">
                <a:solidFill>
                  <a:srgbClr val="FF0000"/>
                </a:solidFill>
                <a:latin typeface="SimHei" panose="02010609060101010101" pitchFamily="49" charset="-122"/>
                <a:ea typeface="SimHei" panose="02010609060101010101" pitchFamily="49" charset="-122"/>
              </a:rPr>
              <a:t>存储</a:t>
            </a:r>
            <a:endParaRPr kumimoji="1" lang="zh-CN" altLang="en-US" dirty="0">
              <a:solidFill>
                <a:srgbClr val="FF0000"/>
              </a:solidFill>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248020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36</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缓存命中与</a:t>
            </a:r>
            <a:r>
              <a:rPr kumimoji="1" lang="zh-CN" altLang="en-CN" sz="3200" dirty="0">
                <a:latin typeface="Calibri" panose="020F0502020204030204" pitchFamily="34" charset="0"/>
                <a:ea typeface="SimHei" panose="02010609060101010101" pitchFamily="49" charset="-122"/>
                <a:cs typeface="Calibri" panose="020F0502020204030204" pitchFamily="34" charset="0"/>
              </a:rPr>
              <a:t>不命中</a:t>
            </a:r>
            <a:endParaRPr kumimoji="1" lang="en-US" altLang="zh-CN" sz="3200" dirty="0">
              <a:latin typeface="Calibri" panose="020F0502020204030204" pitchFamily="34" charset="0"/>
              <a:ea typeface="SimHei" panose="02010609060101010101" pitchFamily="49" charset="-122"/>
              <a:cs typeface="Calibri" panose="020F0502020204030204" pitchFamily="34" charset="0"/>
            </a:endParaRPr>
          </a:p>
        </p:txBody>
      </p:sp>
      <p:sp>
        <p:nvSpPr>
          <p:cNvPr id="12" name="文本框 1">
            <a:extLst>
              <a:ext uri="{FF2B5EF4-FFF2-40B4-BE49-F238E27FC236}">
                <a16:creationId xmlns:a16="http://schemas.microsoft.com/office/drawing/2014/main" id="{0DEA0AB5-EBB6-6649-8875-E32650A84420}"/>
              </a:ext>
            </a:extLst>
          </p:cNvPr>
          <p:cNvSpPr txBox="1"/>
          <p:nvPr/>
        </p:nvSpPr>
        <p:spPr>
          <a:xfrm>
            <a:off x="268438" y="1232876"/>
            <a:ext cx="5895342" cy="544636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缓存命中：局部性良好的程序更容易做到缓存命中</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因为缓存总是以块为单位，</a:t>
            </a:r>
            <a:r>
              <a:rPr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1</a:t>
            </a:r>
            <a:r>
              <a:rPr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个块包含多个“相邻”的数据</a:t>
            </a:r>
            <a:endParaRPr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程序的局部性好不好是由缓存</a:t>
            </a:r>
            <a:r>
              <a:rPr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a:t>
            </a:r>
            <a:r>
              <a:rPr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存储的机制决定的</a:t>
            </a:r>
            <a:endParaRPr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缓存不命中的三种情况</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冷不命中（</a:t>
            </a:r>
            <a:r>
              <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cold miss</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：当缓存为空时发生</a:t>
            </a:r>
          </a:p>
          <a:p>
            <a:pPr marL="800100" lvl="1" indent="-342900">
              <a:lnSpc>
                <a:spcPct val="150000"/>
              </a:lnSpc>
              <a:buFont typeface="Wingdings" pitchFamily="2" charset="2"/>
              <a:buChar char="ü"/>
            </a:pP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冲突不命中（</a:t>
            </a:r>
            <a:r>
              <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conflict</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 </a:t>
            </a:r>
            <a:r>
              <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miss</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a:t>
            </a:r>
            <a:endPar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1257300" lvl="2"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限制性的</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放置（</a:t>
            </a:r>
            <a:r>
              <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placement</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）策略</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会引起这种不命中</a:t>
            </a:r>
          </a:p>
          <a:p>
            <a:pPr marL="1257300" lvl="2"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需考虑</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替换（</a:t>
            </a:r>
            <a:r>
              <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replacement</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）策略</a:t>
            </a:r>
          </a:p>
          <a:p>
            <a:pPr marL="800100" lvl="1" indent="-342900">
              <a:lnSpc>
                <a:spcPct val="150000"/>
              </a:lnSpc>
              <a:buFont typeface="Wingdings" pitchFamily="2" charset="2"/>
              <a:buChar char="ü"/>
            </a:pP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容量不命中（</a:t>
            </a:r>
            <a:r>
              <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capacity</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 </a:t>
            </a:r>
            <a:r>
              <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miss</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：工作集超过缓存容量时发生</a:t>
            </a:r>
          </a:p>
          <a:p>
            <a:pPr marL="1257300" lvl="2"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工作集：程序当前频繁访问的块</a:t>
            </a:r>
          </a:p>
        </p:txBody>
      </p:sp>
      <p:pic>
        <p:nvPicPr>
          <p:cNvPr id="5" name="Picture 4">
            <a:extLst>
              <a:ext uri="{FF2B5EF4-FFF2-40B4-BE49-F238E27FC236}">
                <a16:creationId xmlns:a16="http://schemas.microsoft.com/office/drawing/2014/main" id="{9B1681D1-2B1E-0C4E-9415-369F7ACD4CB5}"/>
              </a:ext>
            </a:extLst>
          </p:cNvPr>
          <p:cNvPicPr>
            <a:picLocks noChangeAspect="1"/>
          </p:cNvPicPr>
          <p:nvPr/>
        </p:nvPicPr>
        <p:blipFill rotWithShape="1">
          <a:blip r:embed="rId2"/>
          <a:srcRect l="1854"/>
          <a:stretch/>
        </p:blipFill>
        <p:spPr>
          <a:xfrm>
            <a:off x="6296658" y="2125959"/>
            <a:ext cx="5895342" cy="3070106"/>
          </a:xfrm>
          <a:prstGeom prst="rect">
            <a:avLst/>
          </a:prstGeom>
        </p:spPr>
      </p:pic>
    </p:spTree>
    <p:extLst>
      <p:ext uri="{BB962C8B-B14F-4D97-AF65-F5344CB8AC3E}">
        <p14:creationId xmlns:p14="http://schemas.microsoft.com/office/powerpoint/2010/main" val="779757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37</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写的策略</a:t>
            </a:r>
            <a:endParaRPr kumimoji="1" lang="en-US" altLang="zh-CN" sz="3200" dirty="0">
              <a:latin typeface="Calibri" panose="020F0502020204030204" pitchFamily="34" charset="0"/>
              <a:ea typeface="SimHei" panose="02010609060101010101" pitchFamily="49" charset="-122"/>
              <a:cs typeface="Calibri" panose="020F0502020204030204" pitchFamily="34" charset="0"/>
            </a:endParaRPr>
          </a:p>
        </p:txBody>
      </p:sp>
      <mc:AlternateContent xmlns:mc="http://schemas.openxmlformats.org/markup-compatibility/2006" xmlns:a14="http://schemas.microsoft.com/office/drawing/2010/main">
        <mc:Choice Requires="a14">
          <p:sp>
            <p:nvSpPr>
              <p:cNvPr id="12" name="文本框 1">
                <a:extLst>
                  <a:ext uri="{FF2B5EF4-FFF2-40B4-BE49-F238E27FC236}">
                    <a16:creationId xmlns:a16="http://schemas.microsoft.com/office/drawing/2014/main" id="{0DEA0AB5-EBB6-6649-8875-E32650A84420}"/>
                  </a:ext>
                </a:extLst>
              </p:cNvPr>
              <p:cNvSpPr txBox="1"/>
              <p:nvPr/>
            </p:nvSpPr>
            <p:spPr>
              <a:xfrm>
                <a:off x="294702" y="1232877"/>
                <a:ext cx="11489259" cy="503535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写比读麻烦，因为要修改的数据</a:t>
                </a:r>
                <a14:m>
                  <m:oMath xmlns:m="http://schemas.openxmlformats.org/officeDocument/2006/math">
                    <m:r>
                      <a:rPr lang="en-US" altLang="zh-CN" i="1" dirty="0" smtClean="0">
                        <a:solidFill>
                          <a:prstClr val="black"/>
                        </a:solidFill>
                        <a:latin typeface="Cambria Math" panose="02040503050406030204" pitchFamily="18" charset="0"/>
                        <a:ea typeface="SimHei" panose="02010609060101010101" pitchFamily="49" charset="-122"/>
                        <a:cs typeface="Calibri" panose="020F0502020204030204" pitchFamily="34" charset="0"/>
                      </a:rPr>
                      <m:t>𝑤</m:t>
                    </m:r>
                  </m:oMath>
                </a14:m>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在多个存储器层次中可能都有其副本</a:t>
                </a:r>
                <a:endPar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写命中</a:t>
                </a:r>
              </a:p>
              <a:p>
                <a:pPr marL="800100" lvl="1" indent="-342900">
                  <a:lnSpc>
                    <a:spcPct val="150000"/>
                  </a:lnSpc>
                  <a:buFont typeface="Wingdings" pitchFamily="2" charset="2"/>
                  <a:buChar char="ü"/>
                </a:pP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写回（</a:t>
                </a:r>
                <a:r>
                  <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write back</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：当替换策略要替换</a:t>
                </a:r>
                <a14:m>
                  <m:oMath xmlns:m="http://schemas.openxmlformats.org/officeDocument/2006/math">
                    <m:r>
                      <a:rPr lang="en-US" altLang="zh-CN" i="1" dirty="0" smtClean="0">
                        <a:solidFill>
                          <a:prstClr val="black"/>
                        </a:solidFill>
                        <a:latin typeface="Cambria Math" panose="02040503050406030204" pitchFamily="18" charset="0"/>
                        <a:ea typeface="SimHei" panose="02010609060101010101" pitchFamily="49" charset="-122"/>
                        <a:cs typeface="Calibri" panose="020F0502020204030204" pitchFamily="34" charset="0"/>
                      </a:rPr>
                      <m:t>𝑤</m:t>
                    </m:r>
                    <m:r>
                      <a:rPr lang="zh-CN" altLang="en-US" i="1" dirty="0">
                        <a:solidFill>
                          <a:prstClr val="black"/>
                        </a:solidFill>
                        <a:latin typeface="Cambria Math" panose="02040503050406030204" pitchFamily="18" charset="0"/>
                        <a:ea typeface="SimHei" panose="02010609060101010101" pitchFamily="49" charset="-122"/>
                        <a:cs typeface="Calibri" panose="020F0502020204030204" pitchFamily="34" charset="0"/>
                      </a:rPr>
                      <m:t>所在</m:t>
                    </m:r>
                    <m:r>
                      <a:rPr lang="zh-CN" altLang="en-US" i="1" dirty="0" smtClean="0">
                        <a:solidFill>
                          <a:prstClr val="black"/>
                        </a:solidFill>
                        <a:latin typeface="Cambria Math" panose="02040503050406030204" pitchFamily="18" charset="0"/>
                        <a:ea typeface="SimHei" panose="02010609060101010101" pitchFamily="49" charset="-122"/>
                        <a:cs typeface="Calibri" panose="020F0502020204030204" pitchFamily="34" charset="0"/>
                      </a:rPr>
                      <m:t>的</m:t>
                    </m:r>
                  </m:oMath>
                </a14:m>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block</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时再写回到</a:t>
                </a:r>
                <a:r>
                  <a:rPr lang="zh-CN" altLang="en-CN" dirty="0">
                    <a:solidFill>
                      <a:prstClr val="black"/>
                    </a:solidFill>
                    <a:latin typeface="Calibri" panose="020F0502020204030204" pitchFamily="34" charset="0"/>
                    <a:ea typeface="SimHei" panose="02010609060101010101" pitchFamily="49" charset="-122"/>
                    <a:cs typeface="Calibri" panose="020F0502020204030204" pitchFamily="34" charset="0"/>
                  </a:rPr>
                  <a:t>低一层</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257300" lvl="2"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需要为每个</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block</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维护一个额外的</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修改位（</a:t>
                </a:r>
                <a:r>
                  <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dirty bit, DB</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a:t>
                </a:r>
                <a:endPar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直写（</a:t>
                </a:r>
                <a:r>
                  <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write through</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：在缓存中更新</a:t>
                </a:r>
                <a14:m>
                  <m:oMath xmlns:m="http://schemas.openxmlformats.org/officeDocument/2006/math">
                    <m:r>
                      <a:rPr lang="en-US" altLang="zh-CN" i="1" dirty="0">
                        <a:solidFill>
                          <a:prstClr val="black"/>
                        </a:solidFill>
                        <a:latin typeface="Cambria Math" panose="02040503050406030204" pitchFamily="18" charset="0"/>
                        <a:ea typeface="SimHei" panose="02010609060101010101" pitchFamily="49" charset="-122"/>
                        <a:cs typeface="Calibri" panose="020F0502020204030204" pitchFamily="34" charset="0"/>
                      </a:rPr>
                      <m:t>𝑤</m:t>
                    </m:r>
                  </m:oMath>
                </a14:m>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后立即将在缓存的低一层中同步更新</a:t>
                </a:r>
                <a14:m>
                  <m:oMath xmlns:m="http://schemas.openxmlformats.org/officeDocument/2006/math">
                    <m:r>
                      <a:rPr lang="en-US" altLang="zh-CN" i="1" dirty="0">
                        <a:solidFill>
                          <a:prstClr val="black"/>
                        </a:solidFill>
                        <a:latin typeface="Cambria Math" panose="02040503050406030204" pitchFamily="18" charset="0"/>
                        <a:ea typeface="SimHei" panose="02010609060101010101" pitchFamily="49" charset="-122"/>
                        <a:cs typeface="Calibri" panose="020F0502020204030204" pitchFamily="34" charset="0"/>
                      </a:rPr>
                      <m:t>𝑤</m:t>
                    </m:r>
                  </m:oMath>
                </a14:m>
                <a:endPar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写不命中</a:t>
                </a:r>
              </a:p>
              <a:p>
                <a:pPr marL="742950" lvl="1" indent="-285750">
                  <a:lnSpc>
                    <a:spcPct val="150000"/>
                  </a:lnSpc>
                  <a:buFont typeface="Wingdings" pitchFamily="2" charset="2"/>
                  <a:buChar char="ü"/>
                </a:pP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写分配（</a:t>
                </a:r>
                <a:r>
                  <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write allocate</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：加载</a:t>
                </a:r>
                <a14:m>
                  <m:oMath xmlns:m="http://schemas.openxmlformats.org/officeDocument/2006/math">
                    <m:r>
                      <a:rPr lang="en-US" altLang="zh-CN" i="1" dirty="0" smtClean="0">
                        <a:solidFill>
                          <a:prstClr val="black"/>
                        </a:solidFill>
                        <a:latin typeface="Cambria Math" panose="02040503050406030204" pitchFamily="18" charset="0"/>
                        <a:ea typeface="SimHei" panose="02010609060101010101" pitchFamily="49" charset="-122"/>
                        <a:cs typeface="Calibri" panose="020F0502020204030204" pitchFamily="34" charset="0"/>
                      </a:rPr>
                      <m:t>𝑤</m:t>
                    </m:r>
                  </m:oMath>
                </a14:m>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所在的块到缓存中，然后更新这个缓存块。</a:t>
                </a:r>
              </a:p>
              <a:p>
                <a:pPr marL="742950" lvl="1" indent="-285750">
                  <a:lnSpc>
                    <a:spcPct val="150000"/>
                  </a:lnSpc>
                  <a:buFont typeface="Wingdings" pitchFamily="2" charset="2"/>
                  <a:buChar char="ü"/>
                </a:pP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非写分配（</a:t>
                </a:r>
                <a:r>
                  <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not-write</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 </a:t>
                </a:r>
                <a:r>
                  <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allocate</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：绕过缓存直接把</a:t>
                </a:r>
                <a14:m>
                  <m:oMath xmlns:m="http://schemas.openxmlformats.org/officeDocument/2006/math">
                    <m:r>
                      <a:rPr lang="zh-CN" altLang="en-US" i="1" dirty="0">
                        <a:solidFill>
                          <a:prstClr val="black"/>
                        </a:solidFill>
                        <a:latin typeface="Cambria Math" panose="02040503050406030204" pitchFamily="18" charset="0"/>
                        <a:ea typeface="SimHei" panose="02010609060101010101" pitchFamily="49" charset="-122"/>
                        <a:cs typeface="Calibri" panose="020F0502020204030204" pitchFamily="34" charset="0"/>
                      </a:rPr>
                      <m:t>新的</m:t>
                    </m:r>
                    <m:r>
                      <a:rPr lang="en-US" altLang="zh-CN" i="1" dirty="0" smtClean="0">
                        <a:solidFill>
                          <a:prstClr val="black"/>
                        </a:solidFill>
                        <a:latin typeface="Cambria Math" panose="02040503050406030204" pitchFamily="18" charset="0"/>
                        <a:ea typeface="SimHei" panose="02010609060101010101" pitchFamily="49" charset="-122"/>
                        <a:cs typeface="Calibri" panose="020F0502020204030204" pitchFamily="34" charset="0"/>
                      </a:rPr>
                      <m:t>𝑤</m:t>
                    </m:r>
                  </m:oMath>
                </a14:m>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写到低一层中</a:t>
                </a:r>
              </a:p>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常见的策略组合</a:t>
                </a:r>
              </a:p>
              <a:p>
                <a:pPr marL="800100" lvl="1" indent="-342900">
                  <a:lnSpc>
                    <a:spcPct val="150000"/>
                  </a:lnSpc>
                  <a:buFont typeface="Wingdings" pitchFamily="2" charset="2"/>
                  <a:buChar char="ü"/>
                </a:pP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写回 </a:t>
                </a:r>
                <a:r>
                  <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 </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写分配</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能不更新低一层的存储器就不更新</a:t>
                </a:r>
              </a:p>
              <a:p>
                <a:pPr marL="800100" lvl="1" indent="-342900">
                  <a:lnSpc>
                    <a:spcPct val="150000"/>
                  </a:lnSpc>
                  <a:buFont typeface="Wingdings" pitchFamily="2" charset="2"/>
                  <a:buChar char="ü"/>
                </a:pP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直写 </a:t>
                </a:r>
                <a:r>
                  <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 </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非写分配</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总是尽可能快地同步更新低一层的存储器</a:t>
                </a:r>
                <a:endParaRPr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latin typeface="Calibri" panose="020F0502020204030204" pitchFamily="34" charset="0"/>
                    <a:ea typeface="SimHei" panose="02010609060101010101" pitchFamily="49" charset="-122"/>
                    <a:cs typeface="Calibri" panose="020F0502020204030204" pitchFamily="34" charset="0"/>
                  </a:rPr>
                  <a:t>也可以是其他组合</a:t>
                </a:r>
              </a:p>
            </p:txBody>
          </p:sp>
        </mc:Choice>
        <mc:Fallback xmlns="">
          <p:sp>
            <p:nvSpPr>
              <p:cNvPr id="12" name="文本框 1">
                <a:extLst>
                  <a:ext uri="{FF2B5EF4-FFF2-40B4-BE49-F238E27FC236}">
                    <a16:creationId xmlns:a16="http://schemas.microsoft.com/office/drawing/2014/main" id="{0DEA0AB5-EBB6-6649-8875-E32650A84420}"/>
                  </a:ext>
                </a:extLst>
              </p:cNvPr>
              <p:cNvSpPr txBox="1">
                <a:spLocks noRot="1" noChangeAspect="1" noMove="1" noResize="1" noEditPoints="1" noAdjustHandles="1" noChangeArrowheads="1" noChangeShapeType="1" noTextEdit="1"/>
              </p:cNvSpPr>
              <p:nvPr/>
            </p:nvSpPr>
            <p:spPr>
              <a:xfrm>
                <a:off x="294702" y="1232877"/>
                <a:ext cx="11489259" cy="5035353"/>
              </a:xfrm>
              <a:prstGeom prst="rect">
                <a:avLst/>
              </a:prstGeom>
              <a:blipFill>
                <a:blip r:embed="rId3"/>
                <a:stretch>
                  <a:fillRect l="-331" b="-5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00618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38</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en-CN" altLang="zh-CN" sz="3200" dirty="0">
                <a:latin typeface="Calibri" panose="020F0502020204030204" pitchFamily="34" charset="0"/>
                <a:ea typeface="SimHei" panose="02010609060101010101" pitchFamily="49" charset="-122"/>
                <a:cs typeface="Calibri" panose="020F0502020204030204" pitchFamily="34" charset="0"/>
              </a:rPr>
              <a:t>Outline</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sp>
        <p:nvSpPr>
          <p:cNvPr id="4" name="TextBox 3">
            <a:extLst>
              <a:ext uri="{FF2B5EF4-FFF2-40B4-BE49-F238E27FC236}">
                <a16:creationId xmlns:a16="http://schemas.microsoft.com/office/drawing/2014/main" id="{868096DB-0F35-DC41-8581-C1957835E9D1}"/>
              </a:ext>
            </a:extLst>
          </p:cNvPr>
          <p:cNvSpPr txBox="1"/>
          <p:nvPr/>
        </p:nvSpPr>
        <p:spPr>
          <a:xfrm>
            <a:off x="268437" y="1232876"/>
            <a:ext cx="10951498" cy="503535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不同类型的存储器</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SRAM -&gt; </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高速缓存（</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cache</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DRAM</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-&gt; </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主存（</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main</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memory</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CPU</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与主存的通信过程</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增强的</a:t>
            </a:r>
            <a:r>
              <a:rPr kumimoji="1" lang="en-US" altLang="zh-CN"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DRAM</a:t>
            </a:r>
          </a:p>
          <a:p>
            <a:pPr marL="742950" lvl="1" indent="-285750">
              <a:lnSpc>
                <a:spcPct val="150000"/>
              </a:lnSpc>
              <a:buFont typeface="Wingdings" pitchFamily="2" charset="2"/>
              <a:buChar char="ü"/>
            </a:pPr>
            <a:r>
              <a:rPr kumimoji="1" lang="zh-CN" altLang="en-US"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非易失性（</a:t>
            </a:r>
            <a:r>
              <a:rPr kumimoji="1" lang="en-US" altLang="zh-CN"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non-volatile</a:t>
            </a:r>
            <a:r>
              <a:rPr kumimoji="1" lang="zh-CN" altLang="en-US"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）存储器</a:t>
            </a:r>
            <a:endParaRPr kumimoji="1" lang="en-US" altLang="zh-CN"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pPr>
            <a:r>
              <a:rPr kumimoji="1" lang="en-US" altLang="zh-CN" dirty="0">
                <a:latin typeface="Calibri" panose="020F0502020204030204" pitchFamily="34" charset="0"/>
                <a:ea typeface="SimHei" panose="02010609060101010101" pitchFamily="49" charset="-122"/>
                <a:cs typeface="Calibri" panose="020F0502020204030204" pitchFamily="34" charset="0"/>
              </a:rPr>
              <a:t>ROM</a:t>
            </a:r>
            <a:r>
              <a:rPr kumimoji="1" lang="zh-CN" altLang="en-US" dirty="0">
                <a:latin typeface="Calibri" panose="020F0502020204030204" pitchFamily="34" charset="0"/>
                <a:ea typeface="SimHei" panose="02010609060101010101" pitchFamily="49" charset="-122"/>
                <a:cs typeface="Calibri" panose="020F0502020204030204" pitchFamily="34" charset="0"/>
              </a:rPr>
              <a:t>、磁盘、固态硬盘（</a:t>
            </a:r>
            <a:r>
              <a:rPr kumimoji="1" lang="en-US" altLang="zh-CN" dirty="0">
                <a:latin typeface="Calibri" panose="020F0502020204030204" pitchFamily="34" charset="0"/>
                <a:ea typeface="SimHei" panose="02010609060101010101" pitchFamily="49" charset="-122"/>
                <a:cs typeface="Calibri" panose="020F0502020204030204" pitchFamily="34" charset="0"/>
              </a:rPr>
              <a:t>SSD</a:t>
            </a:r>
            <a:r>
              <a:rPr kumimoji="1" lang="zh-CN" altLang="en-US" dirty="0">
                <a:latin typeface="Calibri" panose="020F0502020204030204" pitchFamily="34" charset="0"/>
                <a:ea typeface="SimHei" panose="02010609060101010101" pitchFamily="49" charset="-122"/>
                <a:cs typeface="Calibri" panose="020F0502020204030204" pitchFamily="34" charset="0"/>
              </a:rPr>
              <a:t>）</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高速缓存</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缓存的思想与局部性原理</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高速缓存的组织结构</a:t>
            </a:r>
            <a:endParaRPr kumimoji="1" lang="en-US" altLang="zh-CN"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高速缓存的性能</a:t>
            </a: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高速缓存对程序性能的影响</a:t>
            </a:r>
          </a:p>
        </p:txBody>
      </p:sp>
    </p:spTree>
    <p:extLst>
      <p:ext uri="{BB962C8B-B14F-4D97-AF65-F5344CB8AC3E}">
        <p14:creationId xmlns:p14="http://schemas.microsoft.com/office/powerpoint/2010/main" val="12097704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39</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5738823"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高速缓存（</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cache memories</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a:t>
            </a:r>
            <a:endParaRPr kumimoji="1" lang="en-US" altLang="zh-CN" sz="3200" dirty="0">
              <a:latin typeface="Calibri" panose="020F0502020204030204" pitchFamily="34" charset="0"/>
              <a:ea typeface="SimHei" panose="02010609060101010101" pitchFamily="49" charset="-122"/>
              <a:cs typeface="Calibri" panose="020F0502020204030204" pitchFamily="34" charset="0"/>
            </a:endParaRPr>
          </a:p>
        </p:txBody>
      </p:sp>
      <p:pic>
        <p:nvPicPr>
          <p:cNvPr id="2" name="Picture 1">
            <a:extLst>
              <a:ext uri="{FF2B5EF4-FFF2-40B4-BE49-F238E27FC236}">
                <a16:creationId xmlns:a16="http://schemas.microsoft.com/office/drawing/2014/main" id="{BB389EF5-5098-624A-BDA8-31BAB3C7DB38}"/>
              </a:ext>
            </a:extLst>
          </p:cNvPr>
          <p:cNvPicPr>
            <a:picLocks noChangeAspect="1"/>
          </p:cNvPicPr>
          <p:nvPr/>
        </p:nvPicPr>
        <p:blipFill rotWithShape="1">
          <a:blip r:embed="rId2"/>
          <a:srcRect r="373" b="800"/>
          <a:stretch/>
        </p:blipFill>
        <p:spPr>
          <a:xfrm>
            <a:off x="268438" y="1537457"/>
            <a:ext cx="6899562" cy="4192011"/>
          </a:xfrm>
          <a:prstGeom prst="rect">
            <a:avLst/>
          </a:prstGeom>
        </p:spPr>
      </p:pic>
      <p:pic>
        <p:nvPicPr>
          <p:cNvPr id="3" name="Picture 2">
            <a:extLst>
              <a:ext uri="{FF2B5EF4-FFF2-40B4-BE49-F238E27FC236}">
                <a16:creationId xmlns:a16="http://schemas.microsoft.com/office/drawing/2014/main" id="{043B3631-767F-9141-BA9C-3FCDF77C14AB}"/>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Texturizer/>
                    </a14:imgEffect>
                    <a14:imgEffect>
                      <a14:saturation sat="33000"/>
                    </a14:imgEffect>
                  </a14:imgLayer>
                </a14:imgProps>
              </a:ext>
            </a:extLst>
          </a:blip>
          <a:srcRect r="717" b="636"/>
          <a:stretch/>
        </p:blipFill>
        <p:spPr>
          <a:xfrm>
            <a:off x="7395219" y="1968654"/>
            <a:ext cx="4528343" cy="3329616"/>
          </a:xfrm>
          <a:prstGeom prst="rect">
            <a:avLst/>
          </a:prstGeom>
        </p:spPr>
      </p:pic>
    </p:spTree>
    <p:extLst>
      <p:ext uri="{BB962C8B-B14F-4D97-AF65-F5344CB8AC3E}">
        <p14:creationId xmlns:p14="http://schemas.microsoft.com/office/powerpoint/2010/main" val="442045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4</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en-CN" altLang="zh-CN" sz="3200" dirty="0">
                <a:latin typeface="Calibri" panose="020F0502020204030204" pitchFamily="34" charset="0"/>
                <a:ea typeface="SimHei" panose="02010609060101010101" pitchFamily="49" charset="-122"/>
                <a:cs typeface="Calibri" panose="020F0502020204030204" pitchFamily="34" charset="0"/>
              </a:rPr>
              <a:t>Logic</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pic>
        <p:nvPicPr>
          <p:cNvPr id="5" name="Picture 4">
            <a:extLst>
              <a:ext uri="{FF2B5EF4-FFF2-40B4-BE49-F238E27FC236}">
                <a16:creationId xmlns:a16="http://schemas.microsoft.com/office/drawing/2014/main" id="{71344A7E-E5DB-EF43-AAE5-254BF348954A}"/>
              </a:ext>
            </a:extLst>
          </p:cNvPr>
          <p:cNvPicPr>
            <a:picLocks noChangeAspect="1"/>
          </p:cNvPicPr>
          <p:nvPr/>
        </p:nvPicPr>
        <p:blipFill rotWithShape="1">
          <a:blip r:embed="rId2"/>
          <a:srcRect t="242" r="1592" b="561"/>
          <a:stretch/>
        </p:blipFill>
        <p:spPr>
          <a:xfrm>
            <a:off x="7005726" y="1555784"/>
            <a:ext cx="4956412" cy="3628664"/>
          </a:xfrm>
          <a:prstGeom prst="rect">
            <a:avLst/>
          </a:prstGeom>
        </p:spPr>
      </p:pic>
      <p:pic>
        <p:nvPicPr>
          <p:cNvPr id="2" name="Picture 1">
            <a:extLst>
              <a:ext uri="{FF2B5EF4-FFF2-40B4-BE49-F238E27FC236}">
                <a16:creationId xmlns:a16="http://schemas.microsoft.com/office/drawing/2014/main" id="{5D6DF44F-BE7D-1F4D-9141-60632770245C}"/>
              </a:ext>
            </a:extLst>
          </p:cNvPr>
          <p:cNvPicPr>
            <a:picLocks noChangeAspect="1"/>
          </p:cNvPicPr>
          <p:nvPr/>
        </p:nvPicPr>
        <p:blipFill rotWithShape="1">
          <a:blip r:embed="rId3"/>
          <a:srcRect t="20305" r="41660"/>
          <a:stretch/>
        </p:blipFill>
        <p:spPr>
          <a:xfrm>
            <a:off x="268438" y="1787855"/>
            <a:ext cx="5095132" cy="1504666"/>
          </a:xfrm>
          <a:prstGeom prst="rect">
            <a:avLst/>
          </a:prstGeom>
        </p:spPr>
      </p:pic>
      <p:pic>
        <p:nvPicPr>
          <p:cNvPr id="3" name="Picture 2">
            <a:extLst>
              <a:ext uri="{FF2B5EF4-FFF2-40B4-BE49-F238E27FC236}">
                <a16:creationId xmlns:a16="http://schemas.microsoft.com/office/drawing/2014/main" id="{AB95F217-3791-4D40-B0AE-E52191341DB5}"/>
              </a:ext>
            </a:extLst>
          </p:cNvPr>
          <p:cNvPicPr>
            <a:picLocks noChangeAspect="1"/>
          </p:cNvPicPr>
          <p:nvPr/>
        </p:nvPicPr>
        <p:blipFill>
          <a:blip r:embed="rId4"/>
          <a:stretch>
            <a:fillRect/>
          </a:stretch>
        </p:blipFill>
        <p:spPr>
          <a:xfrm>
            <a:off x="2064659" y="4439541"/>
            <a:ext cx="1377788" cy="1319979"/>
          </a:xfrm>
          <a:prstGeom prst="rect">
            <a:avLst/>
          </a:prstGeom>
        </p:spPr>
      </p:pic>
      <p:cxnSp>
        <p:nvCxnSpPr>
          <p:cNvPr id="95" name="Straight Arrow Connector 94">
            <a:extLst>
              <a:ext uri="{FF2B5EF4-FFF2-40B4-BE49-F238E27FC236}">
                <a16:creationId xmlns:a16="http://schemas.microsoft.com/office/drawing/2014/main" id="{7B9F56CC-9FC5-284E-9D37-9F31F4008848}"/>
              </a:ext>
            </a:extLst>
          </p:cNvPr>
          <p:cNvCxnSpPr/>
          <p:nvPr/>
        </p:nvCxnSpPr>
        <p:spPr>
          <a:xfrm>
            <a:off x="2753553" y="3480177"/>
            <a:ext cx="0" cy="736979"/>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96" name="TextBox 95">
            <a:extLst>
              <a:ext uri="{FF2B5EF4-FFF2-40B4-BE49-F238E27FC236}">
                <a16:creationId xmlns:a16="http://schemas.microsoft.com/office/drawing/2014/main" id="{CA13A4CE-EEBC-6E46-9D0A-6E79E4A3E0F6}"/>
              </a:ext>
            </a:extLst>
          </p:cNvPr>
          <p:cNvSpPr txBox="1"/>
          <p:nvPr/>
        </p:nvSpPr>
        <p:spPr>
          <a:xfrm>
            <a:off x="1851214" y="5888335"/>
            <a:ext cx="1809663" cy="369332"/>
          </a:xfrm>
          <a:prstGeom prst="rect">
            <a:avLst/>
          </a:prstGeom>
          <a:noFill/>
        </p:spPr>
        <p:txBody>
          <a:bodyPr wrap="none" rtlCol="0">
            <a:spAutoFit/>
          </a:bodyPr>
          <a:lstStyle/>
          <a:p>
            <a:r>
              <a:rPr kumimoji="1" lang="en-US" altLang="zh-CN" dirty="0">
                <a:latin typeface="Calibri" panose="020F0502020204030204" pitchFamily="34" charset="0"/>
                <a:ea typeface="SimHei" panose="02010609060101010101" pitchFamily="49" charset="-122"/>
                <a:cs typeface="Calibri" panose="020F0502020204030204" pitchFamily="34" charset="0"/>
              </a:rPr>
              <a:t>Programs</a:t>
            </a:r>
            <a:r>
              <a:rPr kumimoji="1" lang="zh-CN" altLang="en-US" dirty="0">
                <a:latin typeface="Calibri" panose="020F0502020204030204" pitchFamily="34" charset="0"/>
                <a:ea typeface="SimHei" panose="02010609060101010101" pitchFamily="49" charset="-122"/>
                <a:cs typeface="Calibri" panose="020F0502020204030204" pitchFamily="34" charset="0"/>
              </a:rPr>
              <a:t> </a:t>
            </a:r>
            <a:r>
              <a:rPr kumimoji="1" lang="en-US" altLang="zh-CN" dirty="0">
                <a:latin typeface="Calibri" panose="020F0502020204030204" pitchFamily="34" charset="0"/>
                <a:ea typeface="SimHei" panose="02010609060101010101" pitchFamily="49" charset="-122"/>
                <a:cs typeface="Calibri" panose="020F0502020204030204" pitchFamily="34" charset="0"/>
              </a:rPr>
              <a:t>on</a:t>
            </a:r>
            <a:r>
              <a:rPr kumimoji="1" lang="zh-CN" altLang="en-US" dirty="0">
                <a:latin typeface="Calibri" panose="020F0502020204030204" pitchFamily="34" charset="0"/>
                <a:ea typeface="SimHei" panose="02010609060101010101" pitchFamily="49" charset="-122"/>
                <a:cs typeface="Calibri" panose="020F0502020204030204" pitchFamily="34" charset="0"/>
              </a:rPr>
              <a:t> </a:t>
            </a:r>
            <a:r>
              <a:rPr kumimoji="1" lang="en-US" altLang="zh-CN" dirty="0">
                <a:latin typeface="Calibri" panose="020F0502020204030204" pitchFamily="34" charset="0"/>
                <a:ea typeface="SimHei" panose="02010609060101010101" pitchFamily="49" charset="-122"/>
                <a:cs typeface="Calibri" panose="020F0502020204030204" pitchFamily="34" charset="0"/>
              </a:rPr>
              <a:t>CPU</a:t>
            </a:r>
            <a:endParaRPr kumimoji="1" lang="zh-CN" altLang="en-US" dirty="0">
              <a:latin typeface="Calibri" panose="020F0502020204030204" pitchFamily="34" charset="0"/>
              <a:ea typeface="SimHei" panose="02010609060101010101" pitchFamily="49" charset="-122"/>
              <a:cs typeface="Calibri" panose="020F0502020204030204" pitchFamily="34" charset="0"/>
            </a:endParaRPr>
          </a:p>
        </p:txBody>
      </p:sp>
      <p:sp>
        <p:nvSpPr>
          <p:cNvPr id="97" name="Rectangle 96">
            <a:extLst>
              <a:ext uri="{FF2B5EF4-FFF2-40B4-BE49-F238E27FC236}">
                <a16:creationId xmlns:a16="http://schemas.microsoft.com/office/drawing/2014/main" id="{D9F4595F-8488-3544-8FC1-DD19529E83AB}"/>
              </a:ext>
            </a:extLst>
          </p:cNvPr>
          <p:cNvSpPr/>
          <p:nvPr/>
        </p:nvSpPr>
        <p:spPr>
          <a:xfrm rot="16200000">
            <a:off x="4152129" y="3335143"/>
            <a:ext cx="4240316" cy="4441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Calibri" panose="020F0502020204030204" pitchFamily="34" charset="0"/>
                <a:ea typeface="SimHei" panose="02010609060101010101" pitchFamily="49" charset="-122"/>
                <a:cs typeface="Calibri" panose="020F0502020204030204" pitchFamily="34" charset="0"/>
              </a:rPr>
              <a:t>Abstract</a:t>
            </a:r>
            <a:r>
              <a:rPr kumimoji="1" lang="zh-CN" altLang="en-US" dirty="0">
                <a:latin typeface="Calibri" panose="020F0502020204030204" pitchFamily="34" charset="0"/>
                <a:ea typeface="SimHei" panose="02010609060101010101" pitchFamily="49" charset="-122"/>
                <a:cs typeface="Calibri" panose="020F0502020204030204" pitchFamily="34" charset="0"/>
              </a:rPr>
              <a:t> </a:t>
            </a:r>
            <a:r>
              <a:rPr kumimoji="1" lang="en-US" altLang="zh-CN" dirty="0">
                <a:latin typeface="Calibri" panose="020F0502020204030204" pitchFamily="34" charset="0"/>
                <a:ea typeface="SimHei" panose="02010609060101010101" pitchFamily="49" charset="-122"/>
                <a:cs typeface="Calibri" panose="020F0502020204030204" pitchFamily="34" charset="0"/>
              </a:rPr>
              <a:t>Layer</a:t>
            </a:r>
            <a:endParaRPr kumimoji="1" lang="zh-CN" altLang="en-US" dirty="0">
              <a:latin typeface="Calibri" panose="020F0502020204030204" pitchFamily="34" charset="0"/>
              <a:ea typeface="SimHei" panose="02010609060101010101" pitchFamily="49" charset="-122"/>
              <a:cs typeface="Calibri" panose="020F0502020204030204" pitchFamily="34" charset="0"/>
            </a:endParaRPr>
          </a:p>
        </p:txBody>
      </p:sp>
      <p:sp>
        <p:nvSpPr>
          <p:cNvPr id="98" name="TextBox 97">
            <a:extLst>
              <a:ext uri="{FF2B5EF4-FFF2-40B4-BE49-F238E27FC236}">
                <a16:creationId xmlns:a16="http://schemas.microsoft.com/office/drawing/2014/main" id="{1B90213C-12F0-E24E-A166-605240E72810}"/>
              </a:ext>
            </a:extLst>
          </p:cNvPr>
          <p:cNvSpPr txBox="1"/>
          <p:nvPr/>
        </p:nvSpPr>
        <p:spPr>
          <a:xfrm>
            <a:off x="5484251" y="5833578"/>
            <a:ext cx="1657954" cy="369332"/>
          </a:xfrm>
          <a:prstGeom prst="rect">
            <a:avLst/>
          </a:prstGeom>
          <a:noFill/>
        </p:spPr>
        <p:txBody>
          <a:bodyPr wrap="none" rtlCol="0">
            <a:spAutoFit/>
          </a:bodyPr>
          <a:lstStyle/>
          <a:p>
            <a:r>
              <a:rPr kumimoji="1" lang="en-US" altLang="zh-CN" dirty="0"/>
              <a:t>Managed</a:t>
            </a:r>
            <a:r>
              <a:rPr kumimoji="1" lang="zh-CN" altLang="en-US" dirty="0"/>
              <a:t> </a:t>
            </a:r>
            <a:r>
              <a:rPr kumimoji="1" lang="en-US" altLang="zh-CN" dirty="0"/>
              <a:t>by</a:t>
            </a:r>
            <a:r>
              <a:rPr kumimoji="1" lang="zh-CN" altLang="en-US" dirty="0"/>
              <a:t> </a:t>
            </a:r>
            <a:r>
              <a:rPr kumimoji="1" lang="en-US" altLang="zh-CN" dirty="0"/>
              <a:t>OS</a:t>
            </a:r>
            <a:endParaRPr kumimoji="1" lang="zh-CN" altLang="en-US" dirty="0"/>
          </a:p>
        </p:txBody>
      </p:sp>
      <p:sp>
        <p:nvSpPr>
          <p:cNvPr id="99" name="TextBox 98">
            <a:extLst>
              <a:ext uri="{FF2B5EF4-FFF2-40B4-BE49-F238E27FC236}">
                <a16:creationId xmlns:a16="http://schemas.microsoft.com/office/drawing/2014/main" id="{707C2000-E4D0-C34D-BD82-C69F374FF3E3}"/>
              </a:ext>
            </a:extLst>
          </p:cNvPr>
          <p:cNvSpPr txBox="1"/>
          <p:nvPr/>
        </p:nvSpPr>
        <p:spPr>
          <a:xfrm>
            <a:off x="318148" y="1437054"/>
            <a:ext cx="1703864" cy="369332"/>
          </a:xfrm>
          <a:prstGeom prst="rect">
            <a:avLst/>
          </a:prstGeom>
          <a:noFill/>
        </p:spPr>
        <p:txBody>
          <a:bodyPr wrap="none" rtlCol="0">
            <a:spAutoFit/>
          </a:bodyPr>
          <a:lstStyle/>
          <a:p>
            <a:r>
              <a:rPr kumimoji="1" lang="en-US" altLang="zh-CN" dirty="0"/>
              <a:t>Memory</a:t>
            </a:r>
            <a:r>
              <a:rPr kumimoji="1" lang="zh-CN" altLang="en-US" dirty="0"/>
              <a:t> </a:t>
            </a:r>
            <a:r>
              <a:rPr kumimoji="1" lang="en-US" altLang="zh-CN" dirty="0"/>
              <a:t>Model</a:t>
            </a:r>
            <a:endParaRPr kumimoji="1" lang="zh-CN" altLang="en-US" dirty="0"/>
          </a:p>
        </p:txBody>
      </p:sp>
      <p:sp>
        <p:nvSpPr>
          <p:cNvPr id="100" name="TextBox 99">
            <a:extLst>
              <a:ext uri="{FF2B5EF4-FFF2-40B4-BE49-F238E27FC236}">
                <a16:creationId xmlns:a16="http://schemas.microsoft.com/office/drawing/2014/main" id="{31FA7F69-52DF-2740-933D-BBAA83B974FA}"/>
              </a:ext>
            </a:extLst>
          </p:cNvPr>
          <p:cNvSpPr txBox="1"/>
          <p:nvPr/>
        </p:nvSpPr>
        <p:spPr>
          <a:xfrm>
            <a:off x="7065606" y="5308038"/>
            <a:ext cx="4520725" cy="369332"/>
          </a:xfrm>
          <a:prstGeom prst="rect">
            <a:avLst/>
          </a:prstGeom>
          <a:noFill/>
        </p:spPr>
        <p:txBody>
          <a:bodyPr wrap="none" rtlCol="0">
            <a:spAutoFit/>
          </a:bodyPr>
          <a:lstStyle/>
          <a:p>
            <a:r>
              <a:rPr kumimoji="1" lang="en-US" altLang="zh-CN" dirty="0"/>
              <a:t>Cache, Main Memory, Disk, SSD, Network, etc.</a:t>
            </a:r>
            <a:endParaRPr kumimoji="1" lang="zh-CN" altLang="en-US" dirty="0"/>
          </a:p>
        </p:txBody>
      </p:sp>
      <p:sp>
        <p:nvSpPr>
          <p:cNvPr id="102" name="TextBox 101">
            <a:extLst>
              <a:ext uri="{FF2B5EF4-FFF2-40B4-BE49-F238E27FC236}">
                <a16:creationId xmlns:a16="http://schemas.microsoft.com/office/drawing/2014/main" id="{005CE157-2E55-C64D-A905-5F11DC79D1B6}"/>
              </a:ext>
            </a:extLst>
          </p:cNvPr>
          <p:cNvSpPr txBox="1"/>
          <p:nvPr/>
        </p:nvSpPr>
        <p:spPr>
          <a:xfrm>
            <a:off x="4408327" y="6174452"/>
            <a:ext cx="4136446" cy="369332"/>
          </a:xfrm>
          <a:prstGeom prst="rect">
            <a:avLst/>
          </a:prstGeom>
          <a:noFill/>
        </p:spPr>
        <p:txBody>
          <a:bodyPr wrap="square">
            <a:spAutoFit/>
          </a:bodyPr>
          <a:lstStyle/>
          <a:p>
            <a:pPr algn="ctr"/>
            <a:r>
              <a:rPr kumimoji="1" lang="en-US" altLang="zh-CN" dirty="0"/>
              <a:t>(Virtual Memory System, File System, etc.)</a:t>
            </a:r>
            <a:endParaRPr lang="zh-CN" altLang="en-US" dirty="0"/>
          </a:p>
        </p:txBody>
      </p:sp>
    </p:spTree>
    <p:extLst>
      <p:ext uri="{BB962C8B-B14F-4D97-AF65-F5344CB8AC3E}">
        <p14:creationId xmlns:p14="http://schemas.microsoft.com/office/powerpoint/2010/main" val="371154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p:bldP spid="100" grpId="0"/>
      <p:bldP spid="10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40</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5738823"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高速缓存（</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cache memories</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a:t>
            </a:r>
            <a:endParaRPr kumimoji="1" lang="en-US" altLang="zh-CN" sz="3200" dirty="0">
              <a:latin typeface="Calibri" panose="020F0502020204030204" pitchFamily="34" charset="0"/>
              <a:ea typeface="SimHei" panose="02010609060101010101" pitchFamily="49" charset="-122"/>
              <a:cs typeface="Calibri" panose="020F0502020204030204" pitchFamily="34" charset="0"/>
            </a:endParaRPr>
          </a:p>
        </p:txBody>
      </p:sp>
      <mc:AlternateContent xmlns:mc="http://schemas.openxmlformats.org/markup-compatibility/2006" xmlns:a14="http://schemas.microsoft.com/office/drawing/2010/main">
        <mc:Choice Requires="a14">
          <p:sp>
            <p:nvSpPr>
              <p:cNvPr id="7" name="文本框 1">
                <a:extLst>
                  <a:ext uri="{FF2B5EF4-FFF2-40B4-BE49-F238E27FC236}">
                    <a16:creationId xmlns:a16="http://schemas.microsoft.com/office/drawing/2014/main" id="{1AB76F6A-2020-F94E-A447-A069BCC55D04}"/>
                  </a:ext>
                </a:extLst>
              </p:cNvPr>
              <p:cNvSpPr txBox="1"/>
              <p:nvPr/>
            </p:nvSpPr>
            <p:spPr>
              <a:xfrm>
                <a:off x="294703" y="1232877"/>
                <a:ext cx="4754376" cy="544636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硬件是</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SRAM</a:t>
                </a:r>
              </a:p>
              <a:p>
                <a:pPr marL="342900" indent="-342900">
                  <a:lnSpc>
                    <a:spcPct val="150000"/>
                  </a:lnSpc>
                  <a:buFont typeface="Arial" panose="020B0604020202020204" pitchFamily="34" charset="0"/>
                  <a:buChar char="•"/>
                </a:pPr>
                <a:r>
                  <a:rPr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和主存一样基于物理地址进行索引</a:t>
                </a:r>
                <a:endParaRPr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分类</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直接映射高速缓存：</a:t>
                </a:r>
                <a14:m>
                  <m:oMath xmlns:m="http://schemas.openxmlformats.org/officeDocument/2006/math">
                    <m:r>
                      <a:rPr lang="en-US" altLang="zh-CN" b="0" i="1" smtClean="0">
                        <a:solidFill>
                          <a:srgbClr val="FF0000"/>
                        </a:solidFill>
                        <a:latin typeface="Cambria Math" panose="02040503050406030204" pitchFamily="18" charset="0"/>
                        <a:ea typeface="SimHei" panose="02010609060101010101" pitchFamily="49" charset="-122"/>
                        <a:cs typeface="Calibri" panose="020F0502020204030204" pitchFamily="34" charset="0"/>
                      </a:rPr>
                      <m:t>𝐸</m:t>
                    </m:r>
                    <m:r>
                      <a:rPr lang="en-US" altLang="zh-CN" b="0" i="1" smtClean="0">
                        <a:solidFill>
                          <a:srgbClr val="FF0000"/>
                        </a:solidFill>
                        <a:latin typeface="Cambria Math" panose="02040503050406030204" pitchFamily="18" charset="0"/>
                        <a:ea typeface="SimHei" panose="02010609060101010101" pitchFamily="49" charset="-122"/>
                        <a:cs typeface="Calibri" panose="020F0502020204030204" pitchFamily="34" charset="0"/>
                      </a:rPr>
                      <m:t>=1</m:t>
                    </m:r>
                  </m:oMath>
                </a14:m>
                <a:endPar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组相联高速缓存：</a:t>
                </a:r>
                <a14:m>
                  <m:oMath xmlns:m="http://schemas.openxmlformats.org/officeDocument/2006/math">
                    <m:r>
                      <a:rPr lang="en-US" altLang="zh-CN" b="0" i="1" smtClean="0">
                        <a:solidFill>
                          <a:srgbClr val="FF0000"/>
                        </a:solidFill>
                        <a:latin typeface="Cambria Math" panose="02040503050406030204" pitchFamily="18" charset="0"/>
                        <a:ea typeface="SimHei" panose="02010609060101010101" pitchFamily="49" charset="-122"/>
                        <a:cs typeface="Calibri" panose="020F0502020204030204" pitchFamily="34" charset="0"/>
                      </a:rPr>
                      <m:t>𝐸</m:t>
                    </m:r>
                    <m:r>
                      <a:rPr lang="en-US" altLang="zh-CN" b="0" i="1" smtClean="0">
                        <a:solidFill>
                          <a:srgbClr val="FF0000"/>
                        </a:solidFill>
                        <a:latin typeface="Cambria Math" panose="02040503050406030204" pitchFamily="18" charset="0"/>
                        <a:ea typeface="SimHei" panose="02010609060101010101" pitchFamily="49" charset="-122"/>
                        <a:cs typeface="Calibri" panose="020F0502020204030204" pitchFamily="34" charset="0"/>
                      </a:rPr>
                      <m:t>&gt;1, </m:t>
                    </m:r>
                    <m:r>
                      <a:rPr lang="en-US" altLang="zh-CN" b="0" i="1" smtClean="0">
                        <a:solidFill>
                          <a:srgbClr val="FF0000"/>
                        </a:solidFill>
                        <a:latin typeface="Cambria Math" panose="02040503050406030204" pitchFamily="18" charset="0"/>
                        <a:ea typeface="SimHei" panose="02010609060101010101" pitchFamily="49" charset="-122"/>
                        <a:cs typeface="Calibri" panose="020F0502020204030204" pitchFamily="34" charset="0"/>
                      </a:rPr>
                      <m:t>𝑆</m:t>
                    </m:r>
                    <m:r>
                      <a:rPr lang="en-US" altLang="zh-CN" b="0" i="1" smtClean="0">
                        <a:solidFill>
                          <a:srgbClr val="FF0000"/>
                        </a:solidFill>
                        <a:latin typeface="Cambria Math" panose="02040503050406030204" pitchFamily="18" charset="0"/>
                        <a:ea typeface="SimHei" panose="02010609060101010101" pitchFamily="49" charset="-122"/>
                        <a:cs typeface="Calibri" panose="020F0502020204030204" pitchFamily="34" charset="0"/>
                      </a:rPr>
                      <m:t>&gt;1</m:t>
                    </m:r>
                  </m:oMath>
                </a14:m>
                <a:endPar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全相联高速缓存：</a:t>
                </a:r>
                <a:r>
                  <a:rPr lang="en-US" altLang="zh-CN" b="0" dirty="0">
                    <a:solidFill>
                      <a:srgbClr val="FF0000"/>
                    </a:solidFill>
                    <a:ea typeface="SimHei" panose="02010609060101010101" pitchFamily="49" charset="-122"/>
                    <a:cs typeface="Calibri" panose="020F0502020204030204" pitchFamily="34" charset="0"/>
                  </a:rPr>
                  <a:t> </a:t>
                </a:r>
                <a14:m>
                  <m:oMath xmlns:m="http://schemas.openxmlformats.org/officeDocument/2006/math">
                    <m:r>
                      <a:rPr lang="en-US" altLang="zh-CN" b="0" i="1" smtClean="0">
                        <a:solidFill>
                          <a:srgbClr val="FF0000"/>
                        </a:solidFill>
                        <a:latin typeface="Cambria Math" panose="02040503050406030204" pitchFamily="18" charset="0"/>
                        <a:ea typeface="SimHei" panose="02010609060101010101" pitchFamily="49" charset="-122"/>
                        <a:cs typeface="Calibri" panose="020F0502020204030204" pitchFamily="34" charset="0"/>
                      </a:rPr>
                      <m:t>𝑆</m:t>
                    </m:r>
                    <m:r>
                      <a:rPr lang="en-US" altLang="zh-CN" b="0" i="1" smtClean="0">
                        <a:solidFill>
                          <a:srgbClr val="FF0000"/>
                        </a:solidFill>
                        <a:latin typeface="Cambria Math" panose="02040503050406030204" pitchFamily="18" charset="0"/>
                        <a:ea typeface="SimHei" panose="02010609060101010101" pitchFamily="49" charset="-122"/>
                        <a:cs typeface="Calibri" panose="020F0502020204030204" pitchFamily="34" charset="0"/>
                      </a:rPr>
                      <m:t>=1</m:t>
                    </m:r>
                  </m:oMath>
                </a14:m>
                <a:endParaRPr lang="en-US" altLang="zh-CN" b="0" dirty="0">
                  <a:solidFill>
                    <a:srgbClr val="FF0000"/>
                  </a:solidFill>
                  <a:ea typeface="SimHei" panose="02010609060101010101" pitchFamily="49" charset="-122"/>
                  <a:cs typeface="Calibri" panose="020F0502020204030204" pitchFamily="34"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访问流程</a:t>
                </a:r>
                <a:endPar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组选择</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：根据</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set</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index</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确定所在的组</a:t>
                </a:r>
              </a:p>
              <a:p>
                <a:pPr marL="800100" lvl="1" indent="-342900">
                  <a:lnSpc>
                    <a:spcPct val="150000"/>
                  </a:lnSpc>
                  <a:buFont typeface="Wingdings" pitchFamily="2" charset="2"/>
                  <a:buChar char="ü"/>
                </a:pP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行匹配</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：根据</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valid</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和</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tag</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确定是否命中</a:t>
                </a:r>
              </a:p>
              <a:p>
                <a:pPr marL="800100" lvl="1" indent="-342900">
                  <a:lnSpc>
                    <a:spcPct val="150000"/>
                  </a:lnSpc>
                  <a:buFont typeface="Wingdings" pitchFamily="2" charset="2"/>
                  <a:buChar char="ü"/>
                </a:pP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字抽取</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：如果命中根据</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block offset</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拿出相应数量的字节</a:t>
                </a: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如果不命中这需要根据放置策略</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替换策略将块读入</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cache</a:t>
                </a:r>
                <a:endPar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mc:Choice>
        <mc:Fallback xmlns="">
          <p:sp>
            <p:nvSpPr>
              <p:cNvPr id="7" name="文本框 1">
                <a:extLst>
                  <a:ext uri="{FF2B5EF4-FFF2-40B4-BE49-F238E27FC236}">
                    <a16:creationId xmlns:a16="http://schemas.microsoft.com/office/drawing/2014/main" id="{1AB76F6A-2020-F94E-A447-A069BCC55D04}"/>
                  </a:ext>
                </a:extLst>
              </p:cNvPr>
              <p:cNvSpPr txBox="1">
                <a:spLocks noRot="1" noChangeAspect="1" noMove="1" noResize="1" noEditPoints="1" noAdjustHandles="1" noChangeArrowheads="1" noChangeShapeType="1" noTextEdit="1"/>
              </p:cNvSpPr>
              <p:nvPr/>
            </p:nvSpPr>
            <p:spPr>
              <a:xfrm>
                <a:off x="294703" y="1232877"/>
                <a:ext cx="4754376" cy="5446363"/>
              </a:xfrm>
              <a:prstGeom prst="rect">
                <a:avLst/>
              </a:prstGeom>
              <a:blipFill>
                <a:blip r:embed="rId2"/>
                <a:stretch>
                  <a:fillRect l="-800" r="-533" b="-696"/>
                </a:stretch>
              </a:blipFill>
            </p:spPr>
            <p:txBody>
              <a:bodyPr/>
              <a:lstStyle/>
              <a:p>
                <a:r>
                  <a:rPr lang="zh-CN" altLang="en-US">
                    <a:noFill/>
                  </a:rPr>
                  <a:t> </a:t>
                </a:r>
              </a:p>
            </p:txBody>
          </p:sp>
        </mc:Fallback>
      </mc:AlternateContent>
      <p:pic>
        <p:nvPicPr>
          <p:cNvPr id="4" name="Picture 3">
            <a:extLst>
              <a:ext uri="{FF2B5EF4-FFF2-40B4-BE49-F238E27FC236}">
                <a16:creationId xmlns:a16="http://schemas.microsoft.com/office/drawing/2014/main" id="{D29B8104-74C5-7A4D-B3EC-6E1F8BBD5FC1}"/>
              </a:ext>
            </a:extLst>
          </p:cNvPr>
          <p:cNvPicPr>
            <a:picLocks noChangeAspect="1"/>
          </p:cNvPicPr>
          <p:nvPr/>
        </p:nvPicPr>
        <p:blipFill rotWithShape="1">
          <a:blip r:embed="rId3"/>
          <a:srcRect t="16702" r="782" b="1687"/>
          <a:stretch/>
        </p:blipFill>
        <p:spPr>
          <a:xfrm>
            <a:off x="5964403" y="4195128"/>
            <a:ext cx="5644415" cy="2200094"/>
          </a:xfrm>
          <a:prstGeom prst="rect">
            <a:avLst/>
          </a:prstGeom>
        </p:spPr>
      </p:pic>
      <p:pic>
        <p:nvPicPr>
          <p:cNvPr id="5" name="Picture 4">
            <a:extLst>
              <a:ext uri="{FF2B5EF4-FFF2-40B4-BE49-F238E27FC236}">
                <a16:creationId xmlns:a16="http://schemas.microsoft.com/office/drawing/2014/main" id="{00A4A8DC-84F1-0E44-A216-D9B0AAC0FB34}"/>
              </a:ext>
            </a:extLst>
          </p:cNvPr>
          <p:cNvPicPr>
            <a:picLocks noChangeAspect="1"/>
          </p:cNvPicPr>
          <p:nvPr/>
        </p:nvPicPr>
        <p:blipFill rotWithShape="1">
          <a:blip r:embed="rId4"/>
          <a:srcRect l="-1" r="451" b="997"/>
          <a:stretch/>
        </p:blipFill>
        <p:spPr>
          <a:xfrm>
            <a:off x="5964403" y="952062"/>
            <a:ext cx="5513494" cy="2939105"/>
          </a:xfrm>
          <a:prstGeom prst="rect">
            <a:avLst/>
          </a:prstGeom>
        </p:spPr>
      </p:pic>
      <p:sp>
        <p:nvSpPr>
          <p:cNvPr id="2" name="TextBox 1">
            <a:extLst>
              <a:ext uri="{FF2B5EF4-FFF2-40B4-BE49-F238E27FC236}">
                <a16:creationId xmlns:a16="http://schemas.microsoft.com/office/drawing/2014/main" id="{17A436FF-444A-1045-8E3D-AA0D04AFF84D}"/>
              </a:ext>
            </a:extLst>
          </p:cNvPr>
          <p:cNvSpPr txBox="1"/>
          <p:nvPr/>
        </p:nvSpPr>
        <p:spPr>
          <a:xfrm>
            <a:off x="6378729" y="6395222"/>
            <a:ext cx="3070071" cy="369332"/>
          </a:xfrm>
          <a:prstGeom prst="rect">
            <a:avLst/>
          </a:prstGeom>
          <a:noFill/>
        </p:spPr>
        <p:txBody>
          <a:bodyPr wrap="none" rtlCol="0">
            <a:spAutoFit/>
          </a:bodyPr>
          <a:lstStyle/>
          <a:p>
            <a:r>
              <a:rPr kumimoji="1" lang="zh-CN" altLang="en-US" dirty="0">
                <a:solidFill>
                  <a:schemeClr val="accent1"/>
                </a:solidFill>
                <a:latin typeface="SimHei" panose="02010609060101010101" pitchFamily="49" charset="-122"/>
                <a:ea typeface="SimHei" panose="02010609060101010101" pitchFamily="49" charset="-122"/>
              </a:rPr>
              <a:t>需不需要考虑大端</a:t>
            </a:r>
            <a:r>
              <a:rPr kumimoji="1" lang="en-US" altLang="zh-CN" dirty="0">
                <a:solidFill>
                  <a:schemeClr val="accent1"/>
                </a:solidFill>
                <a:latin typeface="SimHei" panose="02010609060101010101" pitchFamily="49" charset="-122"/>
                <a:ea typeface="SimHei" panose="02010609060101010101" pitchFamily="49" charset="-122"/>
              </a:rPr>
              <a:t>/</a:t>
            </a:r>
            <a:r>
              <a:rPr kumimoji="1" lang="zh-CN" altLang="en-US" dirty="0">
                <a:solidFill>
                  <a:schemeClr val="accent1"/>
                </a:solidFill>
                <a:latin typeface="SimHei" panose="02010609060101010101" pitchFamily="49" charset="-122"/>
                <a:ea typeface="SimHei" panose="02010609060101010101" pitchFamily="49" charset="-122"/>
              </a:rPr>
              <a:t>小端法？</a:t>
            </a:r>
          </a:p>
        </p:txBody>
      </p:sp>
    </p:spTree>
    <p:extLst>
      <p:ext uri="{BB962C8B-B14F-4D97-AF65-F5344CB8AC3E}">
        <p14:creationId xmlns:p14="http://schemas.microsoft.com/office/powerpoint/2010/main" val="7782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41</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5738823"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练习（大班作业）</a:t>
            </a:r>
            <a:endParaRPr kumimoji="1" lang="en-US" altLang="zh-CN" sz="3200" dirty="0">
              <a:latin typeface="Calibri" panose="020F0502020204030204" pitchFamily="34" charset="0"/>
              <a:ea typeface="SimHei" panose="02010609060101010101" pitchFamily="49" charset="-122"/>
              <a:cs typeface="Calibri" panose="020F0502020204030204" pitchFamily="34" charset="0"/>
            </a:endParaRPr>
          </a:p>
        </p:txBody>
      </p:sp>
      <p:pic>
        <p:nvPicPr>
          <p:cNvPr id="3" name="Picture 2">
            <a:extLst>
              <a:ext uri="{FF2B5EF4-FFF2-40B4-BE49-F238E27FC236}">
                <a16:creationId xmlns:a16="http://schemas.microsoft.com/office/drawing/2014/main" id="{52FF4F62-1201-D64B-961D-5117096D9EBC}"/>
              </a:ext>
            </a:extLst>
          </p:cNvPr>
          <p:cNvPicPr>
            <a:picLocks noChangeAspect="1"/>
          </p:cNvPicPr>
          <p:nvPr/>
        </p:nvPicPr>
        <p:blipFill rotWithShape="1">
          <a:blip r:embed="rId2"/>
          <a:srcRect r="1764" b="1291"/>
          <a:stretch/>
        </p:blipFill>
        <p:spPr>
          <a:xfrm>
            <a:off x="2731906" y="1232876"/>
            <a:ext cx="6550709" cy="4511432"/>
          </a:xfrm>
          <a:prstGeom prst="rect">
            <a:avLst/>
          </a:prstGeom>
        </p:spPr>
      </p:pic>
      <p:pic>
        <p:nvPicPr>
          <p:cNvPr id="4" name="Picture 3">
            <a:extLst>
              <a:ext uri="{FF2B5EF4-FFF2-40B4-BE49-F238E27FC236}">
                <a16:creationId xmlns:a16="http://schemas.microsoft.com/office/drawing/2014/main" id="{511B64B9-BBD7-DC4B-A4F0-5327420E9092}"/>
              </a:ext>
            </a:extLst>
          </p:cNvPr>
          <p:cNvPicPr>
            <a:picLocks noChangeAspect="1"/>
          </p:cNvPicPr>
          <p:nvPr/>
        </p:nvPicPr>
        <p:blipFill rotWithShape="1">
          <a:blip r:embed="rId3"/>
          <a:srcRect l="3744" t="8285" r="971" b="4937"/>
          <a:stretch/>
        </p:blipFill>
        <p:spPr>
          <a:xfrm>
            <a:off x="2731906" y="5782442"/>
            <a:ext cx="6241822" cy="892995"/>
          </a:xfrm>
          <a:prstGeom prst="rect">
            <a:avLst/>
          </a:prstGeom>
        </p:spPr>
      </p:pic>
      <p:pic>
        <p:nvPicPr>
          <p:cNvPr id="2" name="Picture 1">
            <a:extLst>
              <a:ext uri="{FF2B5EF4-FFF2-40B4-BE49-F238E27FC236}">
                <a16:creationId xmlns:a16="http://schemas.microsoft.com/office/drawing/2014/main" id="{9A32AFC1-B934-CB48-9E08-CCC18E7A0087}"/>
              </a:ext>
            </a:extLst>
          </p:cNvPr>
          <p:cNvPicPr>
            <a:picLocks noChangeAspect="1"/>
          </p:cNvPicPr>
          <p:nvPr/>
        </p:nvPicPr>
        <p:blipFill>
          <a:blip r:embed="rId4"/>
          <a:stretch>
            <a:fillRect/>
          </a:stretch>
        </p:blipFill>
        <p:spPr>
          <a:xfrm>
            <a:off x="52206" y="3488592"/>
            <a:ext cx="2679700" cy="1003300"/>
          </a:xfrm>
          <a:prstGeom prst="rect">
            <a:avLst/>
          </a:prstGeom>
        </p:spPr>
      </p:pic>
    </p:spTree>
    <p:extLst>
      <p:ext uri="{BB962C8B-B14F-4D97-AF65-F5344CB8AC3E}">
        <p14:creationId xmlns:p14="http://schemas.microsoft.com/office/powerpoint/2010/main" val="4221358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42</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5738823"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练习（大班作业）</a:t>
            </a:r>
            <a:endParaRPr kumimoji="1" lang="en-US" altLang="zh-CN" sz="3200" dirty="0">
              <a:latin typeface="Calibri" panose="020F0502020204030204" pitchFamily="34" charset="0"/>
              <a:ea typeface="SimHei" panose="02010609060101010101" pitchFamily="49" charset="-122"/>
              <a:cs typeface="Calibri" panose="020F0502020204030204" pitchFamily="34" charset="0"/>
            </a:endParaRPr>
          </a:p>
        </p:txBody>
      </p:sp>
      <p:pic>
        <p:nvPicPr>
          <p:cNvPr id="2" name="Picture 1">
            <a:extLst>
              <a:ext uri="{FF2B5EF4-FFF2-40B4-BE49-F238E27FC236}">
                <a16:creationId xmlns:a16="http://schemas.microsoft.com/office/drawing/2014/main" id="{C4E50D02-6795-B249-BC1A-538B5FE411D2}"/>
              </a:ext>
            </a:extLst>
          </p:cNvPr>
          <p:cNvPicPr>
            <a:picLocks noChangeAspect="1"/>
          </p:cNvPicPr>
          <p:nvPr/>
        </p:nvPicPr>
        <p:blipFill rotWithShape="1">
          <a:blip r:embed="rId2"/>
          <a:srcRect r="660" b="770"/>
          <a:stretch/>
        </p:blipFill>
        <p:spPr>
          <a:xfrm>
            <a:off x="2202368" y="3267525"/>
            <a:ext cx="7609785" cy="3517738"/>
          </a:xfrm>
          <a:prstGeom prst="rect">
            <a:avLst/>
          </a:prstGeom>
        </p:spPr>
      </p:pic>
      <p:pic>
        <p:nvPicPr>
          <p:cNvPr id="7" name="Picture 6">
            <a:extLst>
              <a:ext uri="{FF2B5EF4-FFF2-40B4-BE49-F238E27FC236}">
                <a16:creationId xmlns:a16="http://schemas.microsoft.com/office/drawing/2014/main" id="{0D703A78-381C-814D-8018-8A1A6E7901F8}"/>
              </a:ext>
            </a:extLst>
          </p:cNvPr>
          <p:cNvPicPr>
            <a:picLocks noChangeAspect="1"/>
          </p:cNvPicPr>
          <p:nvPr/>
        </p:nvPicPr>
        <p:blipFill rotWithShape="1">
          <a:blip r:embed="rId3"/>
          <a:srcRect t="38120" r="1764" b="19982"/>
          <a:stretch/>
        </p:blipFill>
        <p:spPr>
          <a:xfrm>
            <a:off x="2731905" y="1232876"/>
            <a:ext cx="6550709" cy="1914916"/>
          </a:xfrm>
          <a:prstGeom prst="rect">
            <a:avLst/>
          </a:prstGeom>
        </p:spPr>
      </p:pic>
      <p:pic>
        <p:nvPicPr>
          <p:cNvPr id="3" name="Picture 2">
            <a:extLst>
              <a:ext uri="{FF2B5EF4-FFF2-40B4-BE49-F238E27FC236}">
                <a16:creationId xmlns:a16="http://schemas.microsoft.com/office/drawing/2014/main" id="{0BB6EBA9-E2BD-5A4F-BF52-473E10CA21A5}"/>
              </a:ext>
            </a:extLst>
          </p:cNvPr>
          <p:cNvPicPr>
            <a:picLocks noChangeAspect="1"/>
          </p:cNvPicPr>
          <p:nvPr/>
        </p:nvPicPr>
        <p:blipFill>
          <a:blip r:embed="rId4"/>
          <a:stretch>
            <a:fillRect/>
          </a:stretch>
        </p:blipFill>
        <p:spPr>
          <a:xfrm>
            <a:off x="94169" y="3429000"/>
            <a:ext cx="2108199" cy="2138316"/>
          </a:xfrm>
          <a:prstGeom prst="rect">
            <a:avLst/>
          </a:prstGeom>
        </p:spPr>
      </p:pic>
    </p:spTree>
    <p:extLst>
      <p:ext uri="{BB962C8B-B14F-4D97-AF65-F5344CB8AC3E}">
        <p14:creationId xmlns:p14="http://schemas.microsoft.com/office/powerpoint/2010/main" val="3696699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43</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5738823"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练习（大班作业）</a:t>
            </a:r>
            <a:endParaRPr kumimoji="1" lang="en-US" altLang="zh-CN" sz="3200" dirty="0">
              <a:latin typeface="Calibri" panose="020F0502020204030204" pitchFamily="34" charset="0"/>
              <a:ea typeface="SimHei" panose="02010609060101010101" pitchFamily="49" charset="-122"/>
              <a:cs typeface="Calibri" panose="020F0502020204030204" pitchFamily="34" charset="0"/>
            </a:endParaRPr>
          </a:p>
        </p:txBody>
      </p:sp>
      <p:pic>
        <p:nvPicPr>
          <p:cNvPr id="7" name="Picture 6">
            <a:extLst>
              <a:ext uri="{FF2B5EF4-FFF2-40B4-BE49-F238E27FC236}">
                <a16:creationId xmlns:a16="http://schemas.microsoft.com/office/drawing/2014/main" id="{0D703A78-381C-814D-8018-8A1A6E7901F8}"/>
              </a:ext>
            </a:extLst>
          </p:cNvPr>
          <p:cNvPicPr>
            <a:picLocks noChangeAspect="1"/>
          </p:cNvPicPr>
          <p:nvPr/>
        </p:nvPicPr>
        <p:blipFill rotWithShape="1">
          <a:blip r:embed="rId2"/>
          <a:srcRect t="38120" r="1764" b="19982"/>
          <a:stretch/>
        </p:blipFill>
        <p:spPr>
          <a:xfrm>
            <a:off x="2731905" y="1232876"/>
            <a:ext cx="6550709" cy="1914916"/>
          </a:xfrm>
          <a:prstGeom prst="rect">
            <a:avLst/>
          </a:prstGeom>
        </p:spPr>
      </p:pic>
      <p:pic>
        <p:nvPicPr>
          <p:cNvPr id="3" name="Picture 2">
            <a:extLst>
              <a:ext uri="{FF2B5EF4-FFF2-40B4-BE49-F238E27FC236}">
                <a16:creationId xmlns:a16="http://schemas.microsoft.com/office/drawing/2014/main" id="{B933CB85-0597-E34D-B8A2-4F4FBD651CD9}"/>
              </a:ext>
            </a:extLst>
          </p:cNvPr>
          <p:cNvPicPr>
            <a:picLocks noChangeAspect="1"/>
          </p:cNvPicPr>
          <p:nvPr/>
        </p:nvPicPr>
        <p:blipFill rotWithShape="1">
          <a:blip r:embed="rId3"/>
          <a:srcRect r="1662" b="1701"/>
          <a:stretch/>
        </p:blipFill>
        <p:spPr>
          <a:xfrm>
            <a:off x="2694101" y="3239785"/>
            <a:ext cx="6588513" cy="2970114"/>
          </a:xfrm>
          <a:prstGeom prst="rect">
            <a:avLst/>
          </a:prstGeom>
        </p:spPr>
      </p:pic>
      <p:pic>
        <p:nvPicPr>
          <p:cNvPr id="4" name="Picture 3">
            <a:extLst>
              <a:ext uri="{FF2B5EF4-FFF2-40B4-BE49-F238E27FC236}">
                <a16:creationId xmlns:a16="http://schemas.microsoft.com/office/drawing/2014/main" id="{6CDCE5C3-0204-7546-A0B1-09329A8AD915}"/>
              </a:ext>
            </a:extLst>
          </p:cNvPr>
          <p:cNvPicPr>
            <a:picLocks noChangeAspect="1"/>
          </p:cNvPicPr>
          <p:nvPr/>
        </p:nvPicPr>
        <p:blipFill rotWithShape="1">
          <a:blip r:embed="rId4"/>
          <a:srcRect r="675" b="10069"/>
          <a:stretch/>
        </p:blipFill>
        <p:spPr>
          <a:xfrm>
            <a:off x="2731905" y="6357814"/>
            <a:ext cx="6671587" cy="253051"/>
          </a:xfrm>
          <a:prstGeom prst="rect">
            <a:avLst/>
          </a:prstGeom>
        </p:spPr>
      </p:pic>
      <p:pic>
        <p:nvPicPr>
          <p:cNvPr id="2" name="Picture 1">
            <a:extLst>
              <a:ext uri="{FF2B5EF4-FFF2-40B4-BE49-F238E27FC236}">
                <a16:creationId xmlns:a16="http://schemas.microsoft.com/office/drawing/2014/main" id="{024EDE38-0CAC-A548-B099-98ADCAB92DDC}"/>
              </a:ext>
            </a:extLst>
          </p:cNvPr>
          <p:cNvPicPr>
            <a:picLocks noChangeAspect="1"/>
          </p:cNvPicPr>
          <p:nvPr/>
        </p:nvPicPr>
        <p:blipFill>
          <a:blip r:embed="rId5"/>
          <a:stretch>
            <a:fillRect/>
          </a:stretch>
        </p:blipFill>
        <p:spPr>
          <a:xfrm>
            <a:off x="268438" y="3060933"/>
            <a:ext cx="2072323" cy="1663909"/>
          </a:xfrm>
          <a:prstGeom prst="rect">
            <a:avLst/>
          </a:prstGeom>
        </p:spPr>
      </p:pic>
      <p:pic>
        <p:nvPicPr>
          <p:cNvPr id="5" name="Picture 4">
            <a:extLst>
              <a:ext uri="{FF2B5EF4-FFF2-40B4-BE49-F238E27FC236}">
                <a16:creationId xmlns:a16="http://schemas.microsoft.com/office/drawing/2014/main" id="{C18E53F4-6FF3-ED40-9F74-2E63F7BE3A54}"/>
              </a:ext>
            </a:extLst>
          </p:cNvPr>
          <p:cNvPicPr>
            <a:picLocks noChangeAspect="1"/>
          </p:cNvPicPr>
          <p:nvPr/>
        </p:nvPicPr>
        <p:blipFill>
          <a:blip r:embed="rId6"/>
          <a:stretch>
            <a:fillRect/>
          </a:stretch>
        </p:blipFill>
        <p:spPr>
          <a:xfrm>
            <a:off x="268437" y="4724841"/>
            <a:ext cx="1426311" cy="1061809"/>
          </a:xfrm>
          <a:prstGeom prst="rect">
            <a:avLst/>
          </a:prstGeom>
        </p:spPr>
      </p:pic>
    </p:spTree>
    <p:extLst>
      <p:ext uri="{BB962C8B-B14F-4D97-AF65-F5344CB8AC3E}">
        <p14:creationId xmlns:p14="http://schemas.microsoft.com/office/powerpoint/2010/main" val="53572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44</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6611333"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练习（大班作业）</a:t>
            </a:r>
            <a:endParaRPr kumimoji="1" lang="en-US" altLang="zh-CN" sz="3200" dirty="0">
              <a:latin typeface="Calibri" panose="020F0502020204030204" pitchFamily="34" charset="0"/>
              <a:ea typeface="SimHei" panose="02010609060101010101" pitchFamily="49" charset="-122"/>
              <a:cs typeface="Calibri" panose="020F0502020204030204" pitchFamily="34" charset="0"/>
            </a:endParaRPr>
          </a:p>
        </p:txBody>
      </p:sp>
      <p:pic>
        <p:nvPicPr>
          <p:cNvPr id="2" name="Picture 1">
            <a:extLst>
              <a:ext uri="{FF2B5EF4-FFF2-40B4-BE49-F238E27FC236}">
                <a16:creationId xmlns:a16="http://schemas.microsoft.com/office/drawing/2014/main" id="{73A7534A-85B5-8149-8FD8-8124D236ED71}"/>
              </a:ext>
            </a:extLst>
          </p:cNvPr>
          <p:cNvPicPr>
            <a:picLocks noChangeAspect="1"/>
          </p:cNvPicPr>
          <p:nvPr/>
        </p:nvPicPr>
        <p:blipFill rotWithShape="1">
          <a:blip r:embed="rId2"/>
          <a:srcRect r="1967" b="3744"/>
          <a:stretch/>
        </p:blipFill>
        <p:spPr>
          <a:xfrm>
            <a:off x="268438" y="1471011"/>
            <a:ext cx="4707885" cy="3100989"/>
          </a:xfrm>
          <a:prstGeom prst="rect">
            <a:avLst/>
          </a:prstGeom>
        </p:spPr>
      </p:pic>
      <p:pic>
        <p:nvPicPr>
          <p:cNvPr id="3" name="Picture 2">
            <a:extLst>
              <a:ext uri="{FF2B5EF4-FFF2-40B4-BE49-F238E27FC236}">
                <a16:creationId xmlns:a16="http://schemas.microsoft.com/office/drawing/2014/main" id="{8D73B505-B9BB-B544-9341-684CFCB022BA}"/>
              </a:ext>
            </a:extLst>
          </p:cNvPr>
          <p:cNvPicPr>
            <a:picLocks noChangeAspect="1"/>
          </p:cNvPicPr>
          <p:nvPr/>
        </p:nvPicPr>
        <p:blipFill rotWithShape="1">
          <a:blip r:embed="rId3"/>
          <a:srcRect r="2801" b="1008"/>
          <a:stretch/>
        </p:blipFill>
        <p:spPr>
          <a:xfrm>
            <a:off x="5306735" y="1471011"/>
            <a:ext cx="6406713" cy="3997872"/>
          </a:xfrm>
          <a:prstGeom prst="rect">
            <a:avLst/>
          </a:prstGeom>
        </p:spPr>
      </p:pic>
    </p:spTree>
    <p:extLst>
      <p:ext uri="{BB962C8B-B14F-4D97-AF65-F5344CB8AC3E}">
        <p14:creationId xmlns:p14="http://schemas.microsoft.com/office/powerpoint/2010/main" val="36660645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45</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6611333"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练习（大班作业）</a:t>
            </a:r>
            <a:endParaRPr kumimoji="1" lang="en-US" altLang="zh-CN" sz="3200" dirty="0">
              <a:latin typeface="Calibri" panose="020F0502020204030204" pitchFamily="34" charset="0"/>
              <a:ea typeface="SimHei" panose="02010609060101010101" pitchFamily="49" charset="-122"/>
              <a:cs typeface="Calibri" panose="020F0502020204030204" pitchFamily="34" charset="0"/>
            </a:endParaRPr>
          </a:p>
        </p:txBody>
      </p:sp>
      <p:pic>
        <p:nvPicPr>
          <p:cNvPr id="4" name="Picture 3">
            <a:extLst>
              <a:ext uri="{FF2B5EF4-FFF2-40B4-BE49-F238E27FC236}">
                <a16:creationId xmlns:a16="http://schemas.microsoft.com/office/drawing/2014/main" id="{F0E5CCEC-3684-F647-B776-6B62BA5ED146}"/>
              </a:ext>
            </a:extLst>
          </p:cNvPr>
          <p:cNvPicPr>
            <a:picLocks noChangeAspect="1"/>
          </p:cNvPicPr>
          <p:nvPr/>
        </p:nvPicPr>
        <p:blipFill>
          <a:blip r:embed="rId2"/>
          <a:stretch>
            <a:fillRect/>
          </a:stretch>
        </p:blipFill>
        <p:spPr>
          <a:xfrm>
            <a:off x="268438" y="2137533"/>
            <a:ext cx="5235677" cy="2582934"/>
          </a:xfrm>
          <a:prstGeom prst="rect">
            <a:avLst/>
          </a:prstGeom>
        </p:spPr>
      </p:pic>
      <p:pic>
        <p:nvPicPr>
          <p:cNvPr id="5" name="Picture 4">
            <a:extLst>
              <a:ext uri="{FF2B5EF4-FFF2-40B4-BE49-F238E27FC236}">
                <a16:creationId xmlns:a16="http://schemas.microsoft.com/office/drawing/2014/main" id="{04EF86DE-6F1F-CA42-A6C7-A44A8CCB4D9C}"/>
              </a:ext>
            </a:extLst>
          </p:cNvPr>
          <p:cNvPicPr>
            <a:picLocks noChangeAspect="1"/>
          </p:cNvPicPr>
          <p:nvPr/>
        </p:nvPicPr>
        <p:blipFill>
          <a:blip r:embed="rId3"/>
          <a:stretch>
            <a:fillRect/>
          </a:stretch>
        </p:blipFill>
        <p:spPr>
          <a:xfrm>
            <a:off x="6392554" y="2157478"/>
            <a:ext cx="5235677" cy="2602879"/>
          </a:xfrm>
          <a:prstGeom prst="rect">
            <a:avLst/>
          </a:prstGeom>
        </p:spPr>
      </p:pic>
      <p:sp>
        <p:nvSpPr>
          <p:cNvPr id="7" name="TextBox 6">
            <a:extLst>
              <a:ext uri="{FF2B5EF4-FFF2-40B4-BE49-F238E27FC236}">
                <a16:creationId xmlns:a16="http://schemas.microsoft.com/office/drawing/2014/main" id="{27FDC2FE-1DEB-FC4D-99E7-1BAA89822B67}"/>
              </a:ext>
            </a:extLst>
          </p:cNvPr>
          <p:cNvSpPr txBox="1"/>
          <p:nvPr/>
        </p:nvSpPr>
        <p:spPr>
          <a:xfrm>
            <a:off x="267053" y="1788146"/>
            <a:ext cx="593432" cy="369332"/>
          </a:xfrm>
          <a:prstGeom prst="rect">
            <a:avLst/>
          </a:prstGeom>
          <a:noFill/>
        </p:spPr>
        <p:txBody>
          <a:bodyPr wrap="none" rtlCol="0">
            <a:spAutoFit/>
          </a:bodyPr>
          <a:lstStyle/>
          <a:p>
            <a:r>
              <a:rPr kumimoji="1" lang="en-US" altLang="zh-CN" dirty="0"/>
              <a:t>6.34</a:t>
            </a:r>
            <a:endParaRPr kumimoji="1" lang="zh-CN" altLang="en-US" dirty="0"/>
          </a:p>
        </p:txBody>
      </p:sp>
      <p:sp>
        <p:nvSpPr>
          <p:cNvPr id="9" name="TextBox 8">
            <a:extLst>
              <a:ext uri="{FF2B5EF4-FFF2-40B4-BE49-F238E27FC236}">
                <a16:creationId xmlns:a16="http://schemas.microsoft.com/office/drawing/2014/main" id="{D89353A6-32F4-F446-A556-B65D47AF70B0}"/>
              </a:ext>
            </a:extLst>
          </p:cNvPr>
          <p:cNvSpPr txBox="1"/>
          <p:nvPr/>
        </p:nvSpPr>
        <p:spPr>
          <a:xfrm>
            <a:off x="6391171" y="1788146"/>
            <a:ext cx="593432" cy="369332"/>
          </a:xfrm>
          <a:prstGeom prst="rect">
            <a:avLst/>
          </a:prstGeom>
          <a:noFill/>
        </p:spPr>
        <p:txBody>
          <a:bodyPr wrap="none" rtlCol="0">
            <a:spAutoFit/>
          </a:bodyPr>
          <a:lstStyle/>
          <a:p>
            <a:r>
              <a:rPr kumimoji="1" lang="en-US" altLang="zh-CN" dirty="0"/>
              <a:t>6.35</a:t>
            </a:r>
            <a:endParaRPr kumimoji="1" lang="zh-CN" altLang="en-US" dirty="0"/>
          </a:p>
        </p:txBody>
      </p:sp>
    </p:spTree>
    <p:extLst>
      <p:ext uri="{BB962C8B-B14F-4D97-AF65-F5344CB8AC3E}">
        <p14:creationId xmlns:p14="http://schemas.microsoft.com/office/powerpoint/2010/main" val="35402715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568FF4D-9B42-F326-E012-8505946FFC40}"/>
              </a:ext>
            </a:extLst>
          </p:cNvPr>
          <p:cNvPicPr>
            <a:picLocks noChangeAspect="1"/>
          </p:cNvPicPr>
          <p:nvPr/>
        </p:nvPicPr>
        <p:blipFill>
          <a:blip r:embed="rId2"/>
          <a:srcRect b="45259"/>
          <a:stretch/>
        </p:blipFill>
        <p:spPr>
          <a:xfrm>
            <a:off x="1544351" y="1584664"/>
            <a:ext cx="9103297" cy="4637373"/>
          </a:xfrm>
          <a:prstGeom prst="rect">
            <a:avLst/>
          </a:prstGeom>
        </p:spPr>
      </p:pic>
      <p:sp>
        <p:nvSpPr>
          <p:cNvPr id="6" name="TextBox 5">
            <a:extLst>
              <a:ext uri="{FF2B5EF4-FFF2-40B4-BE49-F238E27FC236}">
                <a16:creationId xmlns:a16="http://schemas.microsoft.com/office/drawing/2014/main" id="{F5A7028C-A222-1545-882B-B873259C730D}"/>
              </a:ext>
            </a:extLst>
          </p:cNvPr>
          <p:cNvSpPr txBox="1"/>
          <p:nvPr/>
        </p:nvSpPr>
        <p:spPr>
          <a:xfrm>
            <a:off x="268438" y="648101"/>
            <a:ext cx="5738823"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练习</a:t>
            </a:r>
            <a:endParaRPr kumimoji="1" lang="en-US" altLang="zh-CN" sz="3200" dirty="0">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2226324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DEB31-2DB0-C3C6-6767-B66B94781DB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E6DA4A6-A6F3-E316-67DB-0CAC0E40F3B4}"/>
              </a:ext>
            </a:extLst>
          </p:cNvPr>
          <p:cNvSpPr>
            <a:spLocks noGrp="1"/>
          </p:cNvSpPr>
          <p:nvPr>
            <p:ph idx="1"/>
          </p:nvPr>
        </p:nvSpPr>
        <p:spPr>
          <a:xfrm>
            <a:off x="1522733" y="5596750"/>
            <a:ext cx="10515600" cy="1111788"/>
          </a:xfrm>
        </p:spPr>
        <p:txBody>
          <a:bodyPr>
            <a:normAutofit/>
          </a:bodyPr>
          <a:lstStyle/>
          <a:p>
            <a:r>
              <a:rPr lang="en-US" altLang="zh-CN" sz="1800" dirty="0">
                <a:solidFill>
                  <a:srgbClr val="FF0000"/>
                </a:solidFill>
                <a:latin typeface="Calibri" panose="020F0502020204030204" pitchFamily="34" charset="0"/>
                <a:ea typeface="SimHei" panose="02010609060101010101" pitchFamily="49" charset="-122"/>
                <a:cs typeface="Calibri" panose="020F0502020204030204" pitchFamily="34" charset="0"/>
              </a:rPr>
              <a:t>2</a:t>
            </a:r>
            <a:r>
              <a:rPr lang="zh-CN" altLang="en-US" sz="1800" dirty="0">
                <a:solidFill>
                  <a:srgbClr val="FF0000"/>
                </a:solidFill>
                <a:latin typeface="Calibri" panose="020F0502020204030204" pitchFamily="34" charset="0"/>
                <a:ea typeface="SimHei" panose="02010609060101010101" pitchFamily="49" charset="-122"/>
                <a:cs typeface="Calibri" panose="020F0502020204030204" pitchFamily="34" charset="0"/>
              </a:rPr>
              <a:t>组</a:t>
            </a:r>
            <a:r>
              <a:rPr lang="en-US" altLang="zh-CN" sz="1800" dirty="0">
                <a:solidFill>
                  <a:srgbClr val="FF0000"/>
                </a:solidFill>
                <a:latin typeface="Calibri" panose="020F0502020204030204" pitchFamily="34" charset="0"/>
                <a:ea typeface="SimHei" panose="02010609060101010101" pitchFamily="49" charset="-122"/>
                <a:cs typeface="Calibri" panose="020F0502020204030204" pitchFamily="34" charset="0"/>
              </a:rPr>
              <a:t>tag</a:t>
            </a:r>
            <a:r>
              <a:rPr lang="zh-CN" altLang="en-US" sz="1800" dirty="0">
                <a:solidFill>
                  <a:srgbClr val="FF0000"/>
                </a:solidFill>
                <a:latin typeface="Calibri" panose="020F0502020204030204" pitchFamily="34" charset="0"/>
                <a:ea typeface="SimHei" panose="02010609060101010101" pitchFamily="49" charset="-122"/>
                <a:cs typeface="Calibri" panose="020F0502020204030204" pitchFamily="34" charset="0"/>
              </a:rPr>
              <a:t>为</a:t>
            </a:r>
            <a:r>
              <a:rPr lang="en-US" altLang="zh-CN" sz="1800" dirty="0">
                <a:solidFill>
                  <a:srgbClr val="FF0000"/>
                </a:solidFill>
                <a:latin typeface="Calibri" panose="020F0502020204030204" pitchFamily="34" charset="0"/>
                <a:ea typeface="SimHei" panose="02010609060101010101" pitchFamily="49" charset="-122"/>
                <a:cs typeface="Calibri" panose="020F0502020204030204" pitchFamily="34" charset="0"/>
              </a:rPr>
              <a:t>110</a:t>
            </a:r>
            <a:r>
              <a:rPr lang="zh-CN" altLang="en-US" sz="1800" dirty="0">
                <a:solidFill>
                  <a:srgbClr val="FF0000"/>
                </a:solidFill>
                <a:latin typeface="Calibri" panose="020F0502020204030204" pitchFamily="34" charset="0"/>
                <a:ea typeface="SimHei" panose="02010609060101010101" pitchFamily="49" charset="-122"/>
                <a:cs typeface="Calibri" panose="020F0502020204030204" pitchFamily="34" charset="0"/>
              </a:rPr>
              <a:t>处无效 否 </a:t>
            </a:r>
            <a:r>
              <a:rPr lang="zh-CN" altLang="en-US" sz="1800" u="sng" dirty="0">
                <a:solidFill>
                  <a:srgbClr val="FF0000"/>
                </a:solidFill>
                <a:latin typeface="Calibri" panose="020F0502020204030204" pitchFamily="34" charset="0"/>
                <a:ea typeface="SimHei" panose="02010609060101010101" pitchFamily="49" charset="-122"/>
                <a:cs typeface="Calibri" panose="020F0502020204030204" pitchFamily="34" charset="0"/>
              </a:rPr>
              <a:t>不走</a:t>
            </a:r>
            <a:r>
              <a:rPr lang="en-US" altLang="zh-CN" sz="1800" u="sng" dirty="0">
                <a:solidFill>
                  <a:srgbClr val="FF0000"/>
                </a:solidFill>
                <a:latin typeface="Calibri" panose="020F0502020204030204" pitchFamily="34" charset="0"/>
                <a:ea typeface="SimHei" panose="02010609060101010101" pitchFamily="49" charset="-122"/>
                <a:cs typeface="Calibri" panose="020F0502020204030204" pitchFamily="34" charset="0"/>
              </a:rPr>
              <a:t>LRU</a:t>
            </a:r>
            <a:r>
              <a:rPr lang="en-US" altLang="zh-CN" sz="1800" dirty="0">
                <a:solidFill>
                  <a:srgbClr val="FF0000"/>
                </a:solidFill>
                <a:latin typeface="Calibri" panose="020F0502020204030204" pitchFamily="34" charset="0"/>
                <a:ea typeface="SimHei" panose="02010609060101010101" pitchFamily="49" charset="-122"/>
                <a:cs typeface="Calibri" panose="020F0502020204030204" pitchFamily="34" charset="0"/>
              </a:rPr>
              <a:t> </a:t>
            </a:r>
            <a:r>
              <a:rPr lang="zh-CN" altLang="en-US" sz="1800" dirty="0">
                <a:solidFill>
                  <a:srgbClr val="FF0000"/>
                </a:solidFill>
                <a:latin typeface="Calibri" panose="020F0502020204030204" pitchFamily="34" charset="0"/>
                <a:ea typeface="SimHei" panose="02010609060101010101" pitchFamily="49" charset="-122"/>
                <a:cs typeface="Calibri" panose="020F0502020204030204" pitchFamily="34" charset="0"/>
              </a:rPr>
              <a:t>直接替换空行 </a:t>
            </a:r>
            <a:r>
              <a:rPr lang="en-US" altLang="zh-CN" sz="1800" dirty="0">
                <a:solidFill>
                  <a:srgbClr val="FF0000"/>
                </a:solidFill>
                <a:latin typeface="Calibri" panose="020F0502020204030204" pitchFamily="34" charset="0"/>
                <a:ea typeface="SimHei" panose="02010609060101010101" pitchFamily="49" charset="-122"/>
                <a:cs typeface="Calibri" panose="020F0502020204030204" pitchFamily="34" charset="0"/>
              </a:rPr>
              <a:t>-&gt; SET 2</a:t>
            </a:r>
            <a:r>
              <a:rPr lang="zh-CN" altLang="en-US" sz="1800" dirty="0">
                <a:solidFill>
                  <a:srgbClr val="FF0000"/>
                </a:solidFill>
                <a:latin typeface="Calibri" panose="020F0502020204030204" pitchFamily="34" charset="0"/>
                <a:ea typeface="SimHei" panose="02010609060101010101" pitchFamily="49" charset="-122"/>
                <a:cs typeface="Calibri" panose="020F0502020204030204" pitchFamily="34" charset="0"/>
              </a:rPr>
              <a:t>前两列变为</a:t>
            </a:r>
            <a:r>
              <a:rPr lang="en-US" altLang="zh-CN" sz="1800" dirty="0">
                <a:solidFill>
                  <a:srgbClr val="FF0000"/>
                </a:solidFill>
                <a:latin typeface="Calibri" panose="020F0502020204030204" pitchFamily="34" charset="0"/>
                <a:ea typeface="SimHei" panose="02010609060101010101" pitchFamily="49" charset="-122"/>
                <a:cs typeface="Calibri" panose="020F0502020204030204" pitchFamily="34" charset="0"/>
              </a:rPr>
              <a:t>1 110</a:t>
            </a:r>
          </a:p>
          <a:p>
            <a:r>
              <a:rPr lang="zh-CN" altLang="en-US" sz="1800" dirty="0">
                <a:solidFill>
                  <a:srgbClr val="FF0000"/>
                </a:solidFill>
                <a:latin typeface="Calibri" panose="020F0502020204030204" pitchFamily="34" charset="0"/>
                <a:ea typeface="SimHei" panose="02010609060101010101" pitchFamily="49" charset="-122"/>
                <a:cs typeface="Calibri" panose="020F0502020204030204" pitchFamily="34" charset="0"/>
              </a:rPr>
              <a:t>有空位优先用空位，没有空位（发生冲突不命中）再考虑置换策略</a:t>
            </a:r>
            <a:endParaRPr lang="en-US" altLang="zh-CN" sz="1800"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r>
              <a:rPr lang="zh-CN" altLang="en-US" sz="1800" dirty="0">
                <a:solidFill>
                  <a:srgbClr val="FF0000"/>
                </a:solidFill>
                <a:latin typeface="Calibri" panose="020F0502020204030204" pitchFamily="34" charset="0"/>
                <a:ea typeface="SimHei" panose="02010609060101010101" pitchFamily="49" charset="-122"/>
                <a:cs typeface="Calibri" panose="020F0502020204030204" pitchFamily="34" charset="0"/>
              </a:rPr>
              <a:t>对于在同一组的块，它们可以放在</a:t>
            </a:r>
            <a:r>
              <a:rPr lang="zh-CN" altLang="en-CN" sz="1800" dirty="0">
                <a:solidFill>
                  <a:srgbClr val="FF0000"/>
                </a:solidFill>
                <a:latin typeface="Calibri" panose="020F0502020204030204" pitchFamily="34" charset="0"/>
                <a:ea typeface="SimHei" panose="02010609060101010101" pitchFamily="49" charset="-122"/>
                <a:cs typeface="Calibri" panose="020F0502020204030204" pitchFamily="34" charset="0"/>
              </a:rPr>
              <a:t>任意一行</a:t>
            </a:r>
            <a:r>
              <a:rPr lang="zh-CN" altLang="en-US" sz="1800" dirty="0">
                <a:solidFill>
                  <a:srgbClr val="FF0000"/>
                </a:solidFill>
                <a:latin typeface="Calibri" panose="020F0502020204030204" pitchFamily="34" charset="0"/>
                <a:ea typeface="SimHei" panose="02010609060101010101" pitchFamily="49" charset="-122"/>
                <a:cs typeface="Calibri" panose="020F0502020204030204" pitchFamily="34" charset="0"/>
              </a:rPr>
              <a:t>里</a:t>
            </a:r>
          </a:p>
        </p:txBody>
      </p:sp>
      <p:pic>
        <p:nvPicPr>
          <p:cNvPr id="5" name="图片 4">
            <a:extLst>
              <a:ext uri="{FF2B5EF4-FFF2-40B4-BE49-F238E27FC236}">
                <a16:creationId xmlns:a16="http://schemas.microsoft.com/office/drawing/2014/main" id="{89FA854F-46EF-62D6-F91C-A65BA21A7F5C}"/>
              </a:ext>
            </a:extLst>
          </p:cNvPr>
          <p:cNvPicPr>
            <a:picLocks noChangeAspect="1"/>
          </p:cNvPicPr>
          <p:nvPr/>
        </p:nvPicPr>
        <p:blipFill>
          <a:blip r:embed="rId2"/>
          <a:stretch>
            <a:fillRect/>
          </a:stretch>
        </p:blipFill>
        <p:spPr>
          <a:xfrm>
            <a:off x="1072357" y="221739"/>
            <a:ext cx="10047286" cy="5302734"/>
          </a:xfrm>
          <a:prstGeom prst="rect">
            <a:avLst/>
          </a:prstGeom>
        </p:spPr>
      </p:pic>
    </p:spTree>
    <p:extLst>
      <p:ext uri="{BB962C8B-B14F-4D97-AF65-F5344CB8AC3E}">
        <p14:creationId xmlns:p14="http://schemas.microsoft.com/office/powerpoint/2010/main" val="38737382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09559E-137F-A492-ACCD-5E45301C0027}"/>
              </a:ext>
            </a:extLst>
          </p:cNvPr>
          <p:cNvSpPr>
            <a:spLocks noGrp="1"/>
          </p:cNvSpPr>
          <p:nvPr>
            <p:ph type="title"/>
          </p:nvPr>
        </p:nvSpPr>
        <p:spPr/>
        <p:txBody>
          <a:bodyPr/>
          <a:lstStyle/>
          <a:p>
            <a:endParaRPr lang="zh-CN" altLang="en-US"/>
          </a:p>
        </p:txBody>
      </p:sp>
      <p:pic>
        <p:nvPicPr>
          <p:cNvPr id="7" name="内容占位符 6">
            <a:extLst>
              <a:ext uri="{FF2B5EF4-FFF2-40B4-BE49-F238E27FC236}">
                <a16:creationId xmlns:a16="http://schemas.microsoft.com/office/drawing/2014/main" id="{75D121CA-E0ED-A097-39B4-DB1497E327A4}"/>
              </a:ext>
            </a:extLst>
          </p:cNvPr>
          <p:cNvPicPr>
            <a:picLocks noGrp="1" noChangeAspect="1"/>
          </p:cNvPicPr>
          <p:nvPr>
            <p:ph idx="1"/>
          </p:nvPr>
        </p:nvPicPr>
        <p:blipFill>
          <a:blip r:embed="rId2"/>
          <a:srcRect t="1670"/>
          <a:stretch/>
        </p:blipFill>
        <p:spPr>
          <a:xfrm>
            <a:off x="838200" y="2845431"/>
            <a:ext cx="10515600" cy="2351663"/>
          </a:xfrm>
        </p:spPr>
      </p:pic>
      <p:pic>
        <p:nvPicPr>
          <p:cNvPr id="5" name="图片 4">
            <a:extLst>
              <a:ext uri="{FF2B5EF4-FFF2-40B4-BE49-F238E27FC236}">
                <a16:creationId xmlns:a16="http://schemas.microsoft.com/office/drawing/2014/main" id="{D7C410E4-7FA1-EEEB-9DDB-3C2100D5AC9A}"/>
              </a:ext>
            </a:extLst>
          </p:cNvPr>
          <p:cNvPicPr>
            <a:picLocks noChangeAspect="1"/>
          </p:cNvPicPr>
          <p:nvPr/>
        </p:nvPicPr>
        <p:blipFill>
          <a:blip r:embed="rId3"/>
          <a:stretch>
            <a:fillRect/>
          </a:stretch>
        </p:blipFill>
        <p:spPr>
          <a:xfrm>
            <a:off x="294093" y="750905"/>
            <a:ext cx="11422069" cy="2152950"/>
          </a:xfrm>
          <a:prstGeom prst="rect">
            <a:avLst/>
          </a:prstGeom>
        </p:spPr>
      </p:pic>
    </p:spTree>
    <p:extLst>
      <p:ext uri="{BB962C8B-B14F-4D97-AF65-F5344CB8AC3E}">
        <p14:creationId xmlns:p14="http://schemas.microsoft.com/office/powerpoint/2010/main" val="41636273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ACDABBB6-4EFD-F90C-1E18-47CB844EF26D}"/>
              </a:ext>
            </a:extLst>
          </p:cNvPr>
          <p:cNvGraphicFramePr>
            <a:graphicFrameLocks noGrp="1"/>
          </p:cNvGraphicFramePr>
          <p:nvPr/>
        </p:nvGraphicFramePr>
        <p:xfrm>
          <a:off x="350866" y="192474"/>
          <a:ext cx="4949160" cy="1872465"/>
        </p:xfrm>
        <a:graphic>
          <a:graphicData uri="http://schemas.openxmlformats.org/drawingml/2006/table">
            <a:tbl>
              <a:tblPr firstRow="1" bandRow="1">
                <a:tableStyleId>{5C22544A-7EE6-4342-B048-85BDC9FD1C3A}</a:tableStyleId>
              </a:tblPr>
              <a:tblGrid>
                <a:gridCol w="989832">
                  <a:extLst>
                    <a:ext uri="{9D8B030D-6E8A-4147-A177-3AD203B41FA5}">
                      <a16:colId xmlns:a16="http://schemas.microsoft.com/office/drawing/2014/main" val="410960942"/>
                    </a:ext>
                  </a:extLst>
                </a:gridCol>
                <a:gridCol w="989832">
                  <a:extLst>
                    <a:ext uri="{9D8B030D-6E8A-4147-A177-3AD203B41FA5}">
                      <a16:colId xmlns:a16="http://schemas.microsoft.com/office/drawing/2014/main" val="61687486"/>
                    </a:ext>
                  </a:extLst>
                </a:gridCol>
                <a:gridCol w="989832">
                  <a:extLst>
                    <a:ext uri="{9D8B030D-6E8A-4147-A177-3AD203B41FA5}">
                      <a16:colId xmlns:a16="http://schemas.microsoft.com/office/drawing/2014/main" val="563818263"/>
                    </a:ext>
                  </a:extLst>
                </a:gridCol>
                <a:gridCol w="989832">
                  <a:extLst>
                    <a:ext uri="{9D8B030D-6E8A-4147-A177-3AD203B41FA5}">
                      <a16:colId xmlns:a16="http://schemas.microsoft.com/office/drawing/2014/main" val="1374675416"/>
                    </a:ext>
                  </a:extLst>
                </a:gridCol>
                <a:gridCol w="989832">
                  <a:extLst>
                    <a:ext uri="{9D8B030D-6E8A-4147-A177-3AD203B41FA5}">
                      <a16:colId xmlns:a16="http://schemas.microsoft.com/office/drawing/2014/main" val="1832154727"/>
                    </a:ext>
                  </a:extLst>
                </a:gridCol>
              </a:tblGrid>
              <a:tr h="374493">
                <a:tc>
                  <a:txBody>
                    <a:bodyPr/>
                    <a:lstStyle/>
                    <a:p>
                      <a:endParaRPr lang="zh-CN" altLang="en-US" dirty="0"/>
                    </a:p>
                  </a:txBody>
                  <a:tcPr/>
                </a:tc>
                <a:tc>
                  <a:txBody>
                    <a:bodyPr/>
                    <a:lstStyle/>
                    <a:p>
                      <a:r>
                        <a:rPr lang="en-US" altLang="zh-CN" dirty="0"/>
                        <a:t>V</a:t>
                      </a:r>
                      <a:endParaRPr lang="zh-CN" altLang="en-US" dirty="0"/>
                    </a:p>
                  </a:txBody>
                  <a:tcPr/>
                </a:tc>
                <a:tc>
                  <a:txBody>
                    <a:bodyPr/>
                    <a:lstStyle/>
                    <a:p>
                      <a:r>
                        <a:rPr lang="en-US" altLang="zh-CN" dirty="0"/>
                        <a:t>Tag</a:t>
                      </a:r>
                      <a:endParaRPr lang="zh-CN" altLang="en-US" dirty="0"/>
                    </a:p>
                  </a:txBody>
                  <a:tcPr/>
                </a:tc>
                <a:tc>
                  <a:txBody>
                    <a:bodyPr/>
                    <a:lstStyle/>
                    <a:p>
                      <a:r>
                        <a:rPr lang="en-US" altLang="zh-CN" dirty="0"/>
                        <a:t>V</a:t>
                      </a:r>
                      <a:endParaRPr lang="zh-CN" altLang="en-US" dirty="0"/>
                    </a:p>
                  </a:txBody>
                  <a:tcPr/>
                </a:tc>
                <a:tc>
                  <a:txBody>
                    <a:bodyPr/>
                    <a:lstStyle/>
                    <a:p>
                      <a:r>
                        <a:rPr lang="en-US" altLang="zh-CN" dirty="0"/>
                        <a:t>Tag</a:t>
                      </a:r>
                      <a:endParaRPr lang="zh-CN" altLang="en-US" dirty="0"/>
                    </a:p>
                  </a:txBody>
                  <a:tcPr/>
                </a:tc>
                <a:extLst>
                  <a:ext uri="{0D108BD9-81ED-4DB2-BD59-A6C34878D82A}">
                    <a16:rowId xmlns:a16="http://schemas.microsoft.com/office/drawing/2014/main" val="1516695157"/>
                  </a:ext>
                </a:extLst>
              </a:tr>
              <a:tr h="374493">
                <a:tc>
                  <a:txBody>
                    <a:bodyPr/>
                    <a:lstStyle/>
                    <a:p>
                      <a:r>
                        <a:rPr lang="en-US" altLang="zh-CN" dirty="0"/>
                        <a:t>SET 0</a:t>
                      </a:r>
                      <a:endParaRPr lang="zh-CN" altLang="en-US" dirty="0"/>
                    </a:p>
                  </a:txBody>
                  <a:tcPr/>
                </a:tc>
                <a:tc>
                  <a:txBody>
                    <a:bodyPr/>
                    <a:lstStyle/>
                    <a:p>
                      <a:r>
                        <a:rPr lang="en-US" altLang="zh-CN" dirty="0"/>
                        <a:t>1</a:t>
                      </a:r>
                      <a:endParaRPr lang="zh-CN" altLang="en-US" dirty="0"/>
                    </a:p>
                  </a:txBody>
                  <a:tcPr/>
                </a:tc>
                <a:tc>
                  <a:txBody>
                    <a:bodyPr/>
                    <a:lstStyle/>
                    <a:p>
                      <a:r>
                        <a:rPr lang="en-US" altLang="zh-CN" dirty="0"/>
                        <a:t>000</a:t>
                      </a:r>
                      <a:endParaRPr lang="zh-CN" altLang="en-US" dirty="0"/>
                    </a:p>
                  </a:txBody>
                  <a:tcPr/>
                </a:tc>
                <a:tc>
                  <a:txBody>
                    <a:bodyPr/>
                    <a:lstStyle/>
                    <a:p>
                      <a:r>
                        <a:rPr lang="en-US" altLang="zh-CN" dirty="0"/>
                        <a:t>0</a:t>
                      </a:r>
                      <a:endParaRPr lang="zh-CN" altLang="en-US" dirty="0"/>
                    </a:p>
                  </a:txBody>
                  <a:tcPr/>
                </a:tc>
                <a:tc>
                  <a:txBody>
                    <a:bodyPr/>
                    <a:lstStyle/>
                    <a:p>
                      <a:r>
                        <a:rPr lang="en-US" altLang="zh-CN" dirty="0"/>
                        <a:t>001</a:t>
                      </a:r>
                      <a:endParaRPr lang="zh-CN" altLang="en-US" dirty="0"/>
                    </a:p>
                  </a:txBody>
                  <a:tcPr/>
                </a:tc>
                <a:extLst>
                  <a:ext uri="{0D108BD9-81ED-4DB2-BD59-A6C34878D82A}">
                    <a16:rowId xmlns:a16="http://schemas.microsoft.com/office/drawing/2014/main" val="3901923042"/>
                  </a:ext>
                </a:extLst>
              </a:tr>
              <a:tr h="374493">
                <a:tc>
                  <a:txBody>
                    <a:bodyPr/>
                    <a:lstStyle/>
                    <a:p>
                      <a:r>
                        <a:rPr lang="en-US" altLang="zh-CN" dirty="0"/>
                        <a:t>SET 1</a:t>
                      </a:r>
                      <a:endParaRPr lang="zh-CN" altLang="en-US" dirty="0"/>
                    </a:p>
                  </a:txBody>
                  <a:tcPr/>
                </a:tc>
                <a:tc>
                  <a:txBody>
                    <a:bodyPr/>
                    <a:lstStyle/>
                    <a:p>
                      <a:r>
                        <a:rPr lang="en-US" altLang="zh-CN" dirty="0"/>
                        <a:t>0</a:t>
                      </a:r>
                      <a:endParaRPr lang="zh-CN" altLang="en-US" dirty="0"/>
                    </a:p>
                  </a:txBody>
                  <a:tcPr/>
                </a:tc>
                <a:tc>
                  <a:txBody>
                    <a:bodyPr/>
                    <a:lstStyle/>
                    <a:p>
                      <a:r>
                        <a:rPr lang="en-US" altLang="zh-CN" dirty="0"/>
                        <a:t>001</a:t>
                      </a:r>
                      <a:endParaRPr lang="zh-CN" altLang="en-US" dirty="0"/>
                    </a:p>
                  </a:txBody>
                  <a:tcPr/>
                </a:tc>
                <a:tc>
                  <a:txBody>
                    <a:bodyPr/>
                    <a:lstStyle/>
                    <a:p>
                      <a:r>
                        <a:rPr lang="en-US" altLang="zh-CN" dirty="0"/>
                        <a:t>1</a:t>
                      </a:r>
                      <a:endParaRPr lang="zh-CN" altLang="en-US" dirty="0"/>
                    </a:p>
                  </a:txBody>
                  <a:tcPr/>
                </a:tc>
                <a:tc>
                  <a:txBody>
                    <a:bodyPr/>
                    <a:lstStyle/>
                    <a:p>
                      <a:r>
                        <a:rPr lang="en-US" altLang="zh-CN" dirty="0"/>
                        <a:t>110</a:t>
                      </a:r>
                      <a:endParaRPr lang="zh-CN" altLang="en-US" dirty="0"/>
                    </a:p>
                  </a:txBody>
                  <a:tcPr/>
                </a:tc>
                <a:extLst>
                  <a:ext uri="{0D108BD9-81ED-4DB2-BD59-A6C34878D82A}">
                    <a16:rowId xmlns:a16="http://schemas.microsoft.com/office/drawing/2014/main" val="2033051356"/>
                  </a:ext>
                </a:extLst>
              </a:tr>
              <a:tr h="374493">
                <a:tc>
                  <a:txBody>
                    <a:bodyPr/>
                    <a:lstStyle/>
                    <a:p>
                      <a:r>
                        <a:rPr lang="en-US" altLang="zh-CN" dirty="0"/>
                        <a:t>SET 2</a:t>
                      </a:r>
                      <a:endParaRPr lang="zh-CN" altLang="en-US" dirty="0"/>
                    </a:p>
                  </a:txBody>
                  <a:tcPr/>
                </a:tc>
                <a:tc>
                  <a:txBody>
                    <a:bodyPr/>
                    <a:lstStyle/>
                    <a:p>
                      <a:r>
                        <a:rPr lang="en-US" altLang="zh-CN" dirty="0"/>
                        <a:t>1</a:t>
                      </a:r>
                      <a:endParaRPr lang="zh-CN" altLang="en-US" dirty="0"/>
                    </a:p>
                  </a:txBody>
                  <a:tcPr/>
                </a:tc>
                <a:tc>
                  <a:txBody>
                    <a:bodyPr/>
                    <a:lstStyle/>
                    <a:p>
                      <a:r>
                        <a:rPr lang="en-US" altLang="zh-CN" dirty="0"/>
                        <a:t>110</a:t>
                      </a:r>
                      <a:endParaRPr lang="zh-CN" altLang="en-US" dirty="0"/>
                    </a:p>
                  </a:txBody>
                  <a:tcPr/>
                </a:tc>
                <a:tc>
                  <a:txBody>
                    <a:bodyPr/>
                    <a:lstStyle/>
                    <a:p>
                      <a:r>
                        <a:rPr lang="en-US" altLang="zh-CN" dirty="0"/>
                        <a:t>1</a:t>
                      </a:r>
                      <a:endParaRPr lang="zh-CN" altLang="en-US" dirty="0"/>
                    </a:p>
                  </a:txBody>
                  <a:tcPr/>
                </a:tc>
                <a:tc>
                  <a:txBody>
                    <a:bodyPr/>
                    <a:lstStyle/>
                    <a:p>
                      <a:r>
                        <a:rPr lang="en-US" altLang="zh-CN" dirty="0"/>
                        <a:t>101</a:t>
                      </a:r>
                      <a:endParaRPr lang="zh-CN" altLang="en-US" dirty="0"/>
                    </a:p>
                  </a:txBody>
                  <a:tcPr/>
                </a:tc>
                <a:extLst>
                  <a:ext uri="{0D108BD9-81ED-4DB2-BD59-A6C34878D82A}">
                    <a16:rowId xmlns:a16="http://schemas.microsoft.com/office/drawing/2014/main" val="3122194950"/>
                  </a:ext>
                </a:extLst>
              </a:tr>
              <a:tr h="374493">
                <a:tc>
                  <a:txBody>
                    <a:bodyPr/>
                    <a:lstStyle/>
                    <a:p>
                      <a:r>
                        <a:rPr lang="en-US" altLang="zh-CN" dirty="0"/>
                        <a:t>SET 3</a:t>
                      </a:r>
                      <a:endParaRPr lang="zh-CN" altLang="en-US" dirty="0"/>
                    </a:p>
                  </a:txBody>
                  <a:tcPr/>
                </a:tc>
                <a:tc>
                  <a:txBody>
                    <a:bodyPr/>
                    <a:lstStyle/>
                    <a:p>
                      <a:r>
                        <a:rPr lang="en-US" altLang="zh-CN" dirty="0"/>
                        <a:t>1</a:t>
                      </a:r>
                      <a:endParaRPr lang="zh-CN" altLang="en-US" dirty="0"/>
                    </a:p>
                  </a:txBody>
                  <a:tcPr/>
                </a:tc>
                <a:tc>
                  <a:txBody>
                    <a:bodyPr/>
                    <a:lstStyle/>
                    <a:p>
                      <a:r>
                        <a:rPr lang="en-US" altLang="zh-CN" dirty="0"/>
                        <a:t>010</a:t>
                      </a:r>
                      <a:endParaRPr lang="zh-CN" altLang="en-US" dirty="0"/>
                    </a:p>
                  </a:txBody>
                  <a:tcPr/>
                </a:tc>
                <a:tc>
                  <a:txBody>
                    <a:bodyPr/>
                    <a:lstStyle/>
                    <a:p>
                      <a:r>
                        <a:rPr lang="en-US" altLang="zh-CN" dirty="0"/>
                        <a:t>0</a:t>
                      </a:r>
                      <a:endParaRPr lang="zh-CN" altLang="en-US" dirty="0"/>
                    </a:p>
                  </a:txBody>
                  <a:tcPr/>
                </a:tc>
                <a:tc>
                  <a:txBody>
                    <a:bodyPr/>
                    <a:lstStyle/>
                    <a:p>
                      <a:r>
                        <a:rPr lang="en-US" altLang="zh-CN" dirty="0"/>
                        <a:t>001</a:t>
                      </a:r>
                      <a:endParaRPr lang="zh-CN" altLang="en-US" dirty="0"/>
                    </a:p>
                  </a:txBody>
                  <a:tcPr/>
                </a:tc>
                <a:extLst>
                  <a:ext uri="{0D108BD9-81ED-4DB2-BD59-A6C34878D82A}">
                    <a16:rowId xmlns:a16="http://schemas.microsoft.com/office/drawing/2014/main" val="1789415433"/>
                  </a:ext>
                </a:extLst>
              </a:tr>
            </a:tbl>
          </a:graphicData>
        </a:graphic>
      </p:graphicFrame>
      <p:graphicFrame>
        <p:nvGraphicFramePr>
          <p:cNvPr id="5" name="表格 4">
            <a:extLst>
              <a:ext uri="{FF2B5EF4-FFF2-40B4-BE49-F238E27FC236}">
                <a16:creationId xmlns:a16="http://schemas.microsoft.com/office/drawing/2014/main" id="{53184BC5-F812-AA79-EBB2-84E32E26BE5C}"/>
              </a:ext>
            </a:extLst>
          </p:cNvPr>
          <p:cNvGraphicFramePr>
            <a:graphicFrameLocks noGrp="1"/>
          </p:cNvGraphicFramePr>
          <p:nvPr/>
        </p:nvGraphicFramePr>
        <p:xfrm>
          <a:off x="397461" y="2503091"/>
          <a:ext cx="4949160" cy="1872465"/>
        </p:xfrm>
        <a:graphic>
          <a:graphicData uri="http://schemas.openxmlformats.org/drawingml/2006/table">
            <a:tbl>
              <a:tblPr firstRow="1" bandRow="1">
                <a:tableStyleId>{5C22544A-7EE6-4342-B048-85BDC9FD1C3A}</a:tableStyleId>
              </a:tblPr>
              <a:tblGrid>
                <a:gridCol w="989832">
                  <a:extLst>
                    <a:ext uri="{9D8B030D-6E8A-4147-A177-3AD203B41FA5}">
                      <a16:colId xmlns:a16="http://schemas.microsoft.com/office/drawing/2014/main" val="410960942"/>
                    </a:ext>
                  </a:extLst>
                </a:gridCol>
                <a:gridCol w="989832">
                  <a:extLst>
                    <a:ext uri="{9D8B030D-6E8A-4147-A177-3AD203B41FA5}">
                      <a16:colId xmlns:a16="http://schemas.microsoft.com/office/drawing/2014/main" val="61687486"/>
                    </a:ext>
                  </a:extLst>
                </a:gridCol>
                <a:gridCol w="989832">
                  <a:extLst>
                    <a:ext uri="{9D8B030D-6E8A-4147-A177-3AD203B41FA5}">
                      <a16:colId xmlns:a16="http://schemas.microsoft.com/office/drawing/2014/main" val="563818263"/>
                    </a:ext>
                  </a:extLst>
                </a:gridCol>
                <a:gridCol w="989832">
                  <a:extLst>
                    <a:ext uri="{9D8B030D-6E8A-4147-A177-3AD203B41FA5}">
                      <a16:colId xmlns:a16="http://schemas.microsoft.com/office/drawing/2014/main" val="1374675416"/>
                    </a:ext>
                  </a:extLst>
                </a:gridCol>
                <a:gridCol w="989832">
                  <a:extLst>
                    <a:ext uri="{9D8B030D-6E8A-4147-A177-3AD203B41FA5}">
                      <a16:colId xmlns:a16="http://schemas.microsoft.com/office/drawing/2014/main" val="1832154727"/>
                    </a:ext>
                  </a:extLst>
                </a:gridCol>
              </a:tblGrid>
              <a:tr h="374493">
                <a:tc>
                  <a:txBody>
                    <a:bodyPr/>
                    <a:lstStyle/>
                    <a:p>
                      <a:endParaRPr lang="zh-CN" altLang="en-US" dirty="0"/>
                    </a:p>
                  </a:txBody>
                  <a:tcPr/>
                </a:tc>
                <a:tc>
                  <a:txBody>
                    <a:bodyPr/>
                    <a:lstStyle/>
                    <a:p>
                      <a:r>
                        <a:rPr lang="en-US" altLang="zh-CN" dirty="0"/>
                        <a:t>V</a:t>
                      </a:r>
                      <a:endParaRPr lang="zh-CN" altLang="en-US" dirty="0"/>
                    </a:p>
                  </a:txBody>
                  <a:tcPr/>
                </a:tc>
                <a:tc>
                  <a:txBody>
                    <a:bodyPr/>
                    <a:lstStyle/>
                    <a:p>
                      <a:r>
                        <a:rPr lang="en-US" altLang="zh-CN" dirty="0"/>
                        <a:t>Tag</a:t>
                      </a:r>
                      <a:endParaRPr lang="zh-CN" altLang="en-US" dirty="0"/>
                    </a:p>
                  </a:txBody>
                  <a:tcPr/>
                </a:tc>
                <a:tc>
                  <a:txBody>
                    <a:bodyPr/>
                    <a:lstStyle/>
                    <a:p>
                      <a:r>
                        <a:rPr lang="en-US" altLang="zh-CN" dirty="0"/>
                        <a:t>V</a:t>
                      </a:r>
                      <a:endParaRPr lang="zh-CN" altLang="en-US" dirty="0"/>
                    </a:p>
                  </a:txBody>
                  <a:tcPr/>
                </a:tc>
                <a:tc>
                  <a:txBody>
                    <a:bodyPr/>
                    <a:lstStyle/>
                    <a:p>
                      <a:r>
                        <a:rPr lang="en-US" altLang="zh-CN" dirty="0"/>
                        <a:t>Tag</a:t>
                      </a:r>
                      <a:endParaRPr lang="zh-CN" altLang="en-US" dirty="0"/>
                    </a:p>
                  </a:txBody>
                  <a:tcPr/>
                </a:tc>
                <a:extLst>
                  <a:ext uri="{0D108BD9-81ED-4DB2-BD59-A6C34878D82A}">
                    <a16:rowId xmlns:a16="http://schemas.microsoft.com/office/drawing/2014/main" val="1516695157"/>
                  </a:ext>
                </a:extLst>
              </a:tr>
              <a:tr h="374493">
                <a:tc>
                  <a:txBody>
                    <a:bodyPr/>
                    <a:lstStyle/>
                    <a:p>
                      <a:r>
                        <a:rPr lang="en-US" altLang="zh-CN" dirty="0"/>
                        <a:t>SET 0</a:t>
                      </a:r>
                      <a:endParaRPr lang="zh-CN" altLang="en-US" dirty="0"/>
                    </a:p>
                  </a:txBody>
                  <a:tcPr/>
                </a:tc>
                <a:tc>
                  <a:txBody>
                    <a:bodyPr/>
                    <a:lstStyle/>
                    <a:p>
                      <a:r>
                        <a:rPr lang="en-US" altLang="zh-CN" dirty="0"/>
                        <a:t>1</a:t>
                      </a:r>
                      <a:endParaRPr lang="zh-CN" altLang="en-US" dirty="0"/>
                    </a:p>
                  </a:txBody>
                  <a:tcPr/>
                </a:tc>
                <a:tc>
                  <a:txBody>
                    <a:bodyPr/>
                    <a:lstStyle/>
                    <a:p>
                      <a:r>
                        <a:rPr lang="en-US" altLang="zh-CN" dirty="0"/>
                        <a:t>000</a:t>
                      </a:r>
                      <a:endParaRPr lang="zh-CN" altLang="en-US" dirty="0"/>
                    </a:p>
                  </a:txBody>
                  <a:tcPr/>
                </a:tc>
                <a:tc>
                  <a:txBody>
                    <a:bodyPr/>
                    <a:lstStyle/>
                    <a:p>
                      <a:r>
                        <a:rPr lang="en-US" altLang="zh-CN" dirty="0"/>
                        <a:t>0</a:t>
                      </a:r>
                      <a:endParaRPr lang="zh-CN" altLang="en-US" dirty="0"/>
                    </a:p>
                  </a:txBody>
                  <a:tcPr/>
                </a:tc>
                <a:tc>
                  <a:txBody>
                    <a:bodyPr/>
                    <a:lstStyle/>
                    <a:p>
                      <a:r>
                        <a:rPr lang="en-US" altLang="zh-CN" dirty="0"/>
                        <a:t>001</a:t>
                      </a:r>
                      <a:endParaRPr lang="zh-CN" altLang="en-US" dirty="0"/>
                    </a:p>
                  </a:txBody>
                  <a:tcPr/>
                </a:tc>
                <a:extLst>
                  <a:ext uri="{0D108BD9-81ED-4DB2-BD59-A6C34878D82A}">
                    <a16:rowId xmlns:a16="http://schemas.microsoft.com/office/drawing/2014/main" val="3901923042"/>
                  </a:ext>
                </a:extLst>
              </a:tr>
              <a:tr h="374493">
                <a:tc>
                  <a:txBody>
                    <a:bodyPr/>
                    <a:lstStyle/>
                    <a:p>
                      <a:r>
                        <a:rPr lang="en-US" altLang="zh-CN" dirty="0"/>
                        <a:t>SET 1</a:t>
                      </a:r>
                      <a:endParaRPr lang="zh-CN" altLang="en-US" dirty="0"/>
                    </a:p>
                  </a:txBody>
                  <a:tcPr/>
                </a:tc>
                <a:tc>
                  <a:txBody>
                    <a:bodyPr/>
                    <a:lstStyle/>
                    <a:p>
                      <a:r>
                        <a:rPr lang="en-US" altLang="zh-CN" dirty="0"/>
                        <a:t>0</a:t>
                      </a:r>
                      <a:endParaRPr lang="zh-CN" altLang="en-US" dirty="0"/>
                    </a:p>
                  </a:txBody>
                  <a:tcPr/>
                </a:tc>
                <a:tc>
                  <a:txBody>
                    <a:bodyPr/>
                    <a:lstStyle/>
                    <a:p>
                      <a:r>
                        <a:rPr lang="en-US" altLang="zh-CN" dirty="0"/>
                        <a:t>001</a:t>
                      </a:r>
                      <a:endParaRPr lang="zh-CN" altLang="en-US" dirty="0"/>
                    </a:p>
                  </a:txBody>
                  <a:tcPr/>
                </a:tc>
                <a:tc>
                  <a:txBody>
                    <a:bodyPr/>
                    <a:lstStyle/>
                    <a:p>
                      <a:r>
                        <a:rPr lang="en-US" altLang="zh-CN" dirty="0">
                          <a:solidFill>
                            <a:schemeClr val="accent6"/>
                          </a:solidFill>
                        </a:rPr>
                        <a:t>1</a:t>
                      </a:r>
                      <a:endParaRPr lang="zh-CN" altLang="en-US" dirty="0">
                        <a:solidFill>
                          <a:schemeClr val="accent6"/>
                        </a:solidFill>
                      </a:endParaRPr>
                    </a:p>
                  </a:txBody>
                  <a:tcPr/>
                </a:tc>
                <a:tc>
                  <a:txBody>
                    <a:bodyPr/>
                    <a:lstStyle/>
                    <a:p>
                      <a:r>
                        <a:rPr lang="en-US" altLang="zh-CN" dirty="0">
                          <a:solidFill>
                            <a:schemeClr val="accent6"/>
                          </a:solidFill>
                        </a:rPr>
                        <a:t>110</a:t>
                      </a:r>
                      <a:endParaRPr lang="zh-CN" altLang="en-US" dirty="0">
                        <a:solidFill>
                          <a:schemeClr val="accent6"/>
                        </a:solidFill>
                      </a:endParaRPr>
                    </a:p>
                  </a:txBody>
                  <a:tcPr/>
                </a:tc>
                <a:extLst>
                  <a:ext uri="{0D108BD9-81ED-4DB2-BD59-A6C34878D82A}">
                    <a16:rowId xmlns:a16="http://schemas.microsoft.com/office/drawing/2014/main" val="2033051356"/>
                  </a:ext>
                </a:extLst>
              </a:tr>
              <a:tr h="374493">
                <a:tc>
                  <a:txBody>
                    <a:bodyPr/>
                    <a:lstStyle/>
                    <a:p>
                      <a:r>
                        <a:rPr lang="en-US" altLang="zh-CN" dirty="0"/>
                        <a:t>SET 2</a:t>
                      </a:r>
                      <a:endParaRPr lang="zh-CN" altLang="en-US" dirty="0"/>
                    </a:p>
                  </a:txBody>
                  <a:tcPr/>
                </a:tc>
                <a:tc>
                  <a:txBody>
                    <a:bodyPr/>
                    <a:lstStyle/>
                    <a:p>
                      <a:r>
                        <a:rPr lang="en-US" altLang="zh-CN" dirty="0"/>
                        <a:t>1</a:t>
                      </a:r>
                      <a:endParaRPr lang="zh-CN" altLang="en-US" dirty="0"/>
                    </a:p>
                  </a:txBody>
                  <a:tcPr/>
                </a:tc>
                <a:tc>
                  <a:txBody>
                    <a:bodyPr/>
                    <a:lstStyle/>
                    <a:p>
                      <a:r>
                        <a:rPr lang="en-US" altLang="zh-CN" dirty="0"/>
                        <a:t>110</a:t>
                      </a:r>
                      <a:endParaRPr lang="zh-CN" altLang="en-US" dirty="0"/>
                    </a:p>
                  </a:txBody>
                  <a:tcPr/>
                </a:tc>
                <a:tc>
                  <a:txBody>
                    <a:bodyPr/>
                    <a:lstStyle/>
                    <a:p>
                      <a:r>
                        <a:rPr lang="en-US" altLang="zh-CN" dirty="0"/>
                        <a:t>1</a:t>
                      </a:r>
                      <a:endParaRPr lang="zh-CN" altLang="en-US" dirty="0"/>
                    </a:p>
                  </a:txBody>
                  <a:tcPr/>
                </a:tc>
                <a:tc>
                  <a:txBody>
                    <a:bodyPr/>
                    <a:lstStyle/>
                    <a:p>
                      <a:r>
                        <a:rPr lang="en-US" altLang="zh-CN" dirty="0"/>
                        <a:t>101</a:t>
                      </a:r>
                      <a:endParaRPr lang="zh-CN" altLang="en-US" dirty="0"/>
                    </a:p>
                  </a:txBody>
                  <a:tcPr/>
                </a:tc>
                <a:extLst>
                  <a:ext uri="{0D108BD9-81ED-4DB2-BD59-A6C34878D82A}">
                    <a16:rowId xmlns:a16="http://schemas.microsoft.com/office/drawing/2014/main" val="3122194950"/>
                  </a:ext>
                </a:extLst>
              </a:tr>
              <a:tr h="374493">
                <a:tc>
                  <a:txBody>
                    <a:bodyPr/>
                    <a:lstStyle/>
                    <a:p>
                      <a:r>
                        <a:rPr lang="en-US" altLang="zh-CN" dirty="0"/>
                        <a:t>SET 3</a:t>
                      </a:r>
                      <a:endParaRPr lang="zh-CN" altLang="en-US" dirty="0"/>
                    </a:p>
                  </a:txBody>
                  <a:tcPr/>
                </a:tc>
                <a:tc>
                  <a:txBody>
                    <a:bodyPr/>
                    <a:lstStyle/>
                    <a:p>
                      <a:r>
                        <a:rPr lang="en-US" altLang="zh-CN" dirty="0"/>
                        <a:t>1</a:t>
                      </a:r>
                      <a:endParaRPr lang="zh-CN" altLang="en-US" dirty="0"/>
                    </a:p>
                  </a:txBody>
                  <a:tcPr/>
                </a:tc>
                <a:tc>
                  <a:txBody>
                    <a:bodyPr/>
                    <a:lstStyle/>
                    <a:p>
                      <a:r>
                        <a:rPr lang="en-US" altLang="zh-CN" dirty="0"/>
                        <a:t>010</a:t>
                      </a:r>
                      <a:endParaRPr lang="zh-CN" altLang="en-US" dirty="0"/>
                    </a:p>
                  </a:txBody>
                  <a:tcPr/>
                </a:tc>
                <a:tc>
                  <a:txBody>
                    <a:bodyPr/>
                    <a:lstStyle/>
                    <a:p>
                      <a:r>
                        <a:rPr lang="en-US" altLang="zh-CN" dirty="0"/>
                        <a:t>0</a:t>
                      </a:r>
                      <a:endParaRPr lang="zh-CN" altLang="en-US" dirty="0"/>
                    </a:p>
                  </a:txBody>
                  <a:tcPr/>
                </a:tc>
                <a:tc>
                  <a:txBody>
                    <a:bodyPr/>
                    <a:lstStyle/>
                    <a:p>
                      <a:r>
                        <a:rPr lang="en-US" altLang="zh-CN" dirty="0"/>
                        <a:t>001</a:t>
                      </a:r>
                      <a:endParaRPr lang="zh-CN" altLang="en-US" dirty="0"/>
                    </a:p>
                  </a:txBody>
                  <a:tcPr/>
                </a:tc>
                <a:extLst>
                  <a:ext uri="{0D108BD9-81ED-4DB2-BD59-A6C34878D82A}">
                    <a16:rowId xmlns:a16="http://schemas.microsoft.com/office/drawing/2014/main" val="1789415433"/>
                  </a:ext>
                </a:extLst>
              </a:tr>
            </a:tbl>
          </a:graphicData>
        </a:graphic>
      </p:graphicFrame>
      <p:sp>
        <p:nvSpPr>
          <p:cNvPr id="6" name="文本框 5">
            <a:extLst>
              <a:ext uri="{FF2B5EF4-FFF2-40B4-BE49-F238E27FC236}">
                <a16:creationId xmlns:a16="http://schemas.microsoft.com/office/drawing/2014/main" id="{A9B22655-FCE9-D844-3A5F-CBC7B3BF5801}"/>
              </a:ext>
            </a:extLst>
          </p:cNvPr>
          <p:cNvSpPr txBox="1"/>
          <p:nvPr/>
        </p:nvSpPr>
        <p:spPr>
          <a:xfrm>
            <a:off x="839393" y="2064939"/>
            <a:ext cx="4065295" cy="369332"/>
          </a:xfrm>
          <a:prstGeom prst="rect">
            <a:avLst/>
          </a:prstGeom>
          <a:noFill/>
        </p:spPr>
        <p:txBody>
          <a:bodyPr wrap="square" rtlCol="0">
            <a:spAutoFit/>
          </a:bodyPr>
          <a:lstStyle/>
          <a:p>
            <a:r>
              <a:rPr lang="en-US" altLang="zh-CN" dirty="0">
                <a:latin typeface="Calibri" panose="020F0502020204030204" pitchFamily="34" charset="0"/>
                <a:ea typeface="SimHei" panose="02010609060101010101" pitchFamily="49" charset="-122"/>
                <a:cs typeface="Calibri" panose="020F0502020204030204" pitchFamily="34" charset="0"/>
              </a:rPr>
              <a:t>0xc8 = 0b 110 01 000   </a:t>
            </a:r>
            <a:r>
              <a:rPr lang="zh-CN" altLang="en-US" dirty="0">
                <a:latin typeface="Calibri" panose="020F0502020204030204" pitchFamily="34" charset="0"/>
                <a:ea typeface="SimHei" panose="02010609060101010101" pitchFamily="49" charset="-122"/>
                <a:cs typeface="Calibri" panose="020F0502020204030204" pitchFamily="34" charset="0"/>
              </a:rPr>
              <a:t>命中</a:t>
            </a:r>
          </a:p>
        </p:txBody>
      </p:sp>
      <p:graphicFrame>
        <p:nvGraphicFramePr>
          <p:cNvPr id="7" name="表格 6">
            <a:extLst>
              <a:ext uri="{FF2B5EF4-FFF2-40B4-BE49-F238E27FC236}">
                <a16:creationId xmlns:a16="http://schemas.microsoft.com/office/drawing/2014/main" id="{77E54C64-69E4-6683-BDCB-FF8B412559D8}"/>
              </a:ext>
            </a:extLst>
          </p:cNvPr>
          <p:cNvGraphicFramePr>
            <a:graphicFrameLocks noGrp="1"/>
          </p:cNvGraphicFramePr>
          <p:nvPr/>
        </p:nvGraphicFramePr>
        <p:xfrm>
          <a:off x="397461" y="4821482"/>
          <a:ext cx="4949160" cy="1872465"/>
        </p:xfrm>
        <a:graphic>
          <a:graphicData uri="http://schemas.openxmlformats.org/drawingml/2006/table">
            <a:tbl>
              <a:tblPr firstRow="1" bandRow="1">
                <a:tableStyleId>{5C22544A-7EE6-4342-B048-85BDC9FD1C3A}</a:tableStyleId>
              </a:tblPr>
              <a:tblGrid>
                <a:gridCol w="989832">
                  <a:extLst>
                    <a:ext uri="{9D8B030D-6E8A-4147-A177-3AD203B41FA5}">
                      <a16:colId xmlns:a16="http://schemas.microsoft.com/office/drawing/2014/main" val="410960942"/>
                    </a:ext>
                  </a:extLst>
                </a:gridCol>
                <a:gridCol w="989832">
                  <a:extLst>
                    <a:ext uri="{9D8B030D-6E8A-4147-A177-3AD203B41FA5}">
                      <a16:colId xmlns:a16="http://schemas.microsoft.com/office/drawing/2014/main" val="61687486"/>
                    </a:ext>
                  </a:extLst>
                </a:gridCol>
                <a:gridCol w="989832">
                  <a:extLst>
                    <a:ext uri="{9D8B030D-6E8A-4147-A177-3AD203B41FA5}">
                      <a16:colId xmlns:a16="http://schemas.microsoft.com/office/drawing/2014/main" val="563818263"/>
                    </a:ext>
                  </a:extLst>
                </a:gridCol>
                <a:gridCol w="989832">
                  <a:extLst>
                    <a:ext uri="{9D8B030D-6E8A-4147-A177-3AD203B41FA5}">
                      <a16:colId xmlns:a16="http://schemas.microsoft.com/office/drawing/2014/main" val="1374675416"/>
                    </a:ext>
                  </a:extLst>
                </a:gridCol>
                <a:gridCol w="989832">
                  <a:extLst>
                    <a:ext uri="{9D8B030D-6E8A-4147-A177-3AD203B41FA5}">
                      <a16:colId xmlns:a16="http://schemas.microsoft.com/office/drawing/2014/main" val="1832154727"/>
                    </a:ext>
                  </a:extLst>
                </a:gridCol>
              </a:tblGrid>
              <a:tr h="374493">
                <a:tc>
                  <a:txBody>
                    <a:bodyPr/>
                    <a:lstStyle/>
                    <a:p>
                      <a:endParaRPr lang="zh-CN" altLang="en-US" dirty="0"/>
                    </a:p>
                  </a:txBody>
                  <a:tcPr/>
                </a:tc>
                <a:tc>
                  <a:txBody>
                    <a:bodyPr/>
                    <a:lstStyle/>
                    <a:p>
                      <a:r>
                        <a:rPr lang="en-US" altLang="zh-CN" dirty="0"/>
                        <a:t>V</a:t>
                      </a:r>
                      <a:endParaRPr lang="zh-CN" altLang="en-US" dirty="0"/>
                    </a:p>
                  </a:txBody>
                  <a:tcPr/>
                </a:tc>
                <a:tc>
                  <a:txBody>
                    <a:bodyPr/>
                    <a:lstStyle/>
                    <a:p>
                      <a:r>
                        <a:rPr lang="en-US" altLang="zh-CN" dirty="0"/>
                        <a:t>Tag</a:t>
                      </a:r>
                      <a:endParaRPr lang="zh-CN" altLang="en-US" dirty="0"/>
                    </a:p>
                  </a:txBody>
                  <a:tcPr/>
                </a:tc>
                <a:tc>
                  <a:txBody>
                    <a:bodyPr/>
                    <a:lstStyle/>
                    <a:p>
                      <a:r>
                        <a:rPr lang="en-US" altLang="zh-CN" dirty="0"/>
                        <a:t>V</a:t>
                      </a:r>
                      <a:endParaRPr lang="zh-CN" altLang="en-US" dirty="0"/>
                    </a:p>
                  </a:txBody>
                  <a:tcPr/>
                </a:tc>
                <a:tc>
                  <a:txBody>
                    <a:bodyPr/>
                    <a:lstStyle/>
                    <a:p>
                      <a:r>
                        <a:rPr lang="en-US" altLang="zh-CN" dirty="0"/>
                        <a:t>Tag</a:t>
                      </a:r>
                      <a:endParaRPr lang="zh-CN" altLang="en-US" dirty="0"/>
                    </a:p>
                  </a:txBody>
                  <a:tcPr/>
                </a:tc>
                <a:extLst>
                  <a:ext uri="{0D108BD9-81ED-4DB2-BD59-A6C34878D82A}">
                    <a16:rowId xmlns:a16="http://schemas.microsoft.com/office/drawing/2014/main" val="1516695157"/>
                  </a:ext>
                </a:extLst>
              </a:tr>
              <a:tr h="374493">
                <a:tc>
                  <a:txBody>
                    <a:bodyPr/>
                    <a:lstStyle/>
                    <a:p>
                      <a:r>
                        <a:rPr lang="en-US" altLang="zh-CN" dirty="0"/>
                        <a:t>SET 0</a:t>
                      </a:r>
                      <a:endParaRPr lang="zh-CN" altLang="en-US" dirty="0"/>
                    </a:p>
                  </a:txBody>
                  <a:tcPr/>
                </a:tc>
                <a:tc>
                  <a:txBody>
                    <a:bodyPr/>
                    <a:lstStyle/>
                    <a:p>
                      <a:r>
                        <a:rPr lang="en-US" altLang="zh-CN" dirty="0"/>
                        <a:t>1</a:t>
                      </a:r>
                      <a:endParaRPr lang="zh-CN" altLang="en-US" dirty="0"/>
                    </a:p>
                  </a:txBody>
                  <a:tcPr/>
                </a:tc>
                <a:tc>
                  <a:txBody>
                    <a:bodyPr/>
                    <a:lstStyle/>
                    <a:p>
                      <a:r>
                        <a:rPr lang="en-US" altLang="zh-CN" dirty="0"/>
                        <a:t>000</a:t>
                      </a:r>
                      <a:endParaRPr lang="zh-CN" altLang="en-US" dirty="0"/>
                    </a:p>
                  </a:txBody>
                  <a:tcPr/>
                </a:tc>
                <a:tc>
                  <a:txBody>
                    <a:bodyPr/>
                    <a:lstStyle/>
                    <a:p>
                      <a:r>
                        <a:rPr lang="en-US" altLang="zh-CN" dirty="0"/>
                        <a:t>0</a:t>
                      </a:r>
                      <a:endParaRPr lang="zh-CN" altLang="en-US" dirty="0"/>
                    </a:p>
                  </a:txBody>
                  <a:tcPr/>
                </a:tc>
                <a:tc>
                  <a:txBody>
                    <a:bodyPr/>
                    <a:lstStyle/>
                    <a:p>
                      <a:r>
                        <a:rPr lang="en-US" altLang="zh-CN" dirty="0"/>
                        <a:t>001</a:t>
                      </a:r>
                      <a:endParaRPr lang="zh-CN" altLang="en-US" dirty="0"/>
                    </a:p>
                  </a:txBody>
                  <a:tcPr/>
                </a:tc>
                <a:extLst>
                  <a:ext uri="{0D108BD9-81ED-4DB2-BD59-A6C34878D82A}">
                    <a16:rowId xmlns:a16="http://schemas.microsoft.com/office/drawing/2014/main" val="3901923042"/>
                  </a:ext>
                </a:extLst>
              </a:tr>
              <a:tr h="374493">
                <a:tc>
                  <a:txBody>
                    <a:bodyPr/>
                    <a:lstStyle/>
                    <a:p>
                      <a:r>
                        <a:rPr lang="en-US" altLang="zh-CN" dirty="0"/>
                        <a:t>SET 1</a:t>
                      </a:r>
                      <a:endParaRPr lang="zh-CN" altLang="en-US" dirty="0"/>
                    </a:p>
                  </a:txBody>
                  <a:tcPr/>
                </a:tc>
                <a:tc>
                  <a:txBody>
                    <a:bodyPr/>
                    <a:lstStyle/>
                    <a:p>
                      <a:r>
                        <a:rPr lang="en-US" altLang="zh-CN" dirty="0"/>
                        <a:t>0</a:t>
                      </a:r>
                      <a:endParaRPr lang="zh-CN" altLang="en-US" dirty="0"/>
                    </a:p>
                  </a:txBody>
                  <a:tcPr/>
                </a:tc>
                <a:tc>
                  <a:txBody>
                    <a:bodyPr/>
                    <a:lstStyle/>
                    <a:p>
                      <a:r>
                        <a:rPr lang="en-US" altLang="zh-CN" dirty="0"/>
                        <a:t>001</a:t>
                      </a:r>
                      <a:endParaRPr lang="zh-CN" altLang="en-US" dirty="0"/>
                    </a:p>
                  </a:txBody>
                  <a:tcPr/>
                </a:tc>
                <a:tc>
                  <a:txBody>
                    <a:bodyPr/>
                    <a:lstStyle/>
                    <a:p>
                      <a:r>
                        <a:rPr lang="en-US" altLang="zh-CN" dirty="0"/>
                        <a:t>1</a:t>
                      </a:r>
                      <a:endParaRPr lang="zh-CN" altLang="en-US" dirty="0"/>
                    </a:p>
                  </a:txBody>
                  <a:tcPr/>
                </a:tc>
                <a:tc>
                  <a:txBody>
                    <a:bodyPr/>
                    <a:lstStyle/>
                    <a:p>
                      <a:r>
                        <a:rPr lang="en-US" altLang="zh-CN" dirty="0"/>
                        <a:t>110</a:t>
                      </a:r>
                      <a:endParaRPr lang="zh-CN" altLang="en-US" dirty="0"/>
                    </a:p>
                  </a:txBody>
                  <a:tcPr/>
                </a:tc>
                <a:extLst>
                  <a:ext uri="{0D108BD9-81ED-4DB2-BD59-A6C34878D82A}">
                    <a16:rowId xmlns:a16="http://schemas.microsoft.com/office/drawing/2014/main" val="2033051356"/>
                  </a:ext>
                </a:extLst>
              </a:tr>
              <a:tr h="374493">
                <a:tc>
                  <a:txBody>
                    <a:bodyPr/>
                    <a:lstStyle/>
                    <a:p>
                      <a:r>
                        <a:rPr lang="en-US" altLang="zh-CN" dirty="0"/>
                        <a:t>SET 2</a:t>
                      </a:r>
                      <a:endParaRPr lang="zh-CN" altLang="en-US" dirty="0"/>
                    </a:p>
                  </a:txBody>
                  <a:tcPr/>
                </a:tc>
                <a:tc>
                  <a:txBody>
                    <a:bodyPr/>
                    <a:lstStyle/>
                    <a:p>
                      <a:r>
                        <a:rPr lang="en-US" altLang="zh-CN" dirty="0"/>
                        <a:t>1</a:t>
                      </a:r>
                      <a:endParaRPr lang="zh-CN" altLang="en-US" dirty="0"/>
                    </a:p>
                  </a:txBody>
                  <a:tcPr/>
                </a:tc>
                <a:tc>
                  <a:txBody>
                    <a:bodyPr/>
                    <a:lstStyle/>
                    <a:p>
                      <a:r>
                        <a:rPr lang="en-US" altLang="zh-CN" dirty="0"/>
                        <a:t>110</a:t>
                      </a:r>
                      <a:endParaRPr lang="zh-CN" altLang="en-US" dirty="0"/>
                    </a:p>
                  </a:txBody>
                  <a:tcPr/>
                </a:tc>
                <a:tc>
                  <a:txBody>
                    <a:bodyPr/>
                    <a:lstStyle/>
                    <a:p>
                      <a:r>
                        <a:rPr lang="en-US" altLang="zh-CN" dirty="0">
                          <a:solidFill>
                            <a:srgbClr val="FF0000"/>
                          </a:solidFill>
                        </a:rPr>
                        <a:t>1</a:t>
                      </a:r>
                      <a:endParaRPr lang="zh-CN" altLang="en-US" dirty="0">
                        <a:solidFill>
                          <a:srgbClr val="FF0000"/>
                        </a:solidFill>
                      </a:endParaRPr>
                    </a:p>
                  </a:txBody>
                  <a:tcPr/>
                </a:tc>
                <a:tc>
                  <a:txBody>
                    <a:bodyPr/>
                    <a:lstStyle/>
                    <a:p>
                      <a:r>
                        <a:rPr lang="en-US" altLang="zh-CN" dirty="0">
                          <a:solidFill>
                            <a:srgbClr val="FF0000"/>
                          </a:solidFill>
                        </a:rPr>
                        <a:t>000</a:t>
                      </a:r>
                      <a:endParaRPr lang="zh-CN" altLang="en-US" dirty="0">
                        <a:solidFill>
                          <a:srgbClr val="FF0000"/>
                        </a:solidFill>
                      </a:endParaRPr>
                    </a:p>
                  </a:txBody>
                  <a:tcPr/>
                </a:tc>
                <a:extLst>
                  <a:ext uri="{0D108BD9-81ED-4DB2-BD59-A6C34878D82A}">
                    <a16:rowId xmlns:a16="http://schemas.microsoft.com/office/drawing/2014/main" val="3122194950"/>
                  </a:ext>
                </a:extLst>
              </a:tr>
              <a:tr h="374493">
                <a:tc>
                  <a:txBody>
                    <a:bodyPr/>
                    <a:lstStyle/>
                    <a:p>
                      <a:r>
                        <a:rPr lang="en-US" altLang="zh-CN" dirty="0"/>
                        <a:t>SET 3</a:t>
                      </a:r>
                      <a:endParaRPr lang="zh-CN" altLang="en-US" dirty="0"/>
                    </a:p>
                  </a:txBody>
                  <a:tcPr/>
                </a:tc>
                <a:tc>
                  <a:txBody>
                    <a:bodyPr/>
                    <a:lstStyle/>
                    <a:p>
                      <a:r>
                        <a:rPr lang="en-US" altLang="zh-CN" dirty="0"/>
                        <a:t>1</a:t>
                      </a:r>
                      <a:endParaRPr lang="zh-CN" altLang="en-US" dirty="0"/>
                    </a:p>
                  </a:txBody>
                  <a:tcPr/>
                </a:tc>
                <a:tc>
                  <a:txBody>
                    <a:bodyPr/>
                    <a:lstStyle/>
                    <a:p>
                      <a:r>
                        <a:rPr lang="en-US" altLang="zh-CN" dirty="0"/>
                        <a:t>010</a:t>
                      </a:r>
                      <a:endParaRPr lang="zh-CN" altLang="en-US" dirty="0"/>
                    </a:p>
                  </a:txBody>
                  <a:tcPr/>
                </a:tc>
                <a:tc>
                  <a:txBody>
                    <a:bodyPr/>
                    <a:lstStyle/>
                    <a:p>
                      <a:r>
                        <a:rPr lang="en-US" altLang="zh-CN" dirty="0"/>
                        <a:t>0</a:t>
                      </a:r>
                      <a:endParaRPr lang="zh-CN" altLang="en-US" dirty="0"/>
                    </a:p>
                  </a:txBody>
                  <a:tcPr/>
                </a:tc>
                <a:tc>
                  <a:txBody>
                    <a:bodyPr/>
                    <a:lstStyle/>
                    <a:p>
                      <a:r>
                        <a:rPr lang="en-US" altLang="zh-CN" dirty="0"/>
                        <a:t>001</a:t>
                      </a:r>
                      <a:endParaRPr lang="zh-CN" altLang="en-US" dirty="0"/>
                    </a:p>
                  </a:txBody>
                  <a:tcPr/>
                </a:tc>
                <a:extLst>
                  <a:ext uri="{0D108BD9-81ED-4DB2-BD59-A6C34878D82A}">
                    <a16:rowId xmlns:a16="http://schemas.microsoft.com/office/drawing/2014/main" val="1789415433"/>
                  </a:ext>
                </a:extLst>
              </a:tr>
            </a:tbl>
          </a:graphicData>
        </a:graphic>
      </p:graphicFrame>
      <p:sp>
        <p:nvSpPr>
          <p:cNvPr id="8" name="文本框 7">
            <a:extLst>
              <a:ext uri="{FF2B5EF4-FFF2-40B4-BE49-F238E27FC236}">
                <a16:creationId xmlns:a16="http://schemas.microsoft.com/office/drawing/2014/main" id="{74EA1492-B5B9-640D-AE48-F500370EE775}"/>
              </a:ext>
            </a:extLst>
          </p:cNvPr>
          <p:cNvSpPr txBox="1"/>
          <p:nvPr/>
        </p:nvSpPr>
        <p:spPr>
          <a:xfrm>
            <a:off x="792799" y="4438553"/>
            <a:ext cx="4065295" cy="369332"/>
          </a:xfrm>
          <a:prstGeom prst="rect">
            <a:avLst/>
          </a:prstGeom>
          <a:noFill/>
        </p:spPr>
        <p:txBody>
          <a:bodyPr wrap="square" rtlCol="0">
            <a:spAutoFit/>
          </a:bodyPr>
          <a:lstStyle/>
          <a:p>
            <a:r>
              <a:rPr lang="en-US" altLang="zh-CN" dirty="0">
                <a:latin typeface="Calibri" panose="020F0502020204030204" pitchFamily="34" charset="0"/>
                <a:ea typeface="SimHei" panose="02010609060101010101" pitchFamily="49" charset="-122"/>
                <a:cs typeface="Calibri" panose="020F0502020204030204" pitchFamily="34" charset="0"/>
              </a:rPr>
              <a:t>0x16 = 0b 000 10 110   </a:t>
            </a:r>
            <a:r>
              <a:rPr lang="zh-CN" altLang="en-US" dirty="0">
                <a:latin typeface="Calibri" panose="020F0502020204030204" pitchFamily="34" charset="0"/>
                <a:ea typeface="SimHei" panose="02010609060101010101" pitchFamily="49" charset="-122"/>
                <a:cs typeface="Calibri" panose="020F0502020204030204" pitchFamily="34" charset="0"/>
              </a:rPr>
              <a:t>不命中 </a:t>
            </a:r>
            <a:r>
              <a:rPr lang="en-US" altLang="zh-CN" dirty="0">
                <a:latin typeface="Calibri" panose="020F0502020204030204" pitchFamily="34" charset="0"/>
                <a:ea typeface="SimHei" panose="02010609060101010101" pitchFamily="49" charset="-122"/>
                <a:cs typeface="Calibri" panose="020F0502020204030204" pitchFamily="34" charset="0"/>
              </a:rPr>
              <a:t>LRU</a:t>
            </a:r>
            <a:endParaRPr lang="zh-CN" altLang="en-US" dirty="0">
              <a:latin typeface="Calibri" panose="020F0502020204030204" pitchFamily="34" charset="0"/>
              <a:ea typeface="SimHei" panose="02010609060101010101" pitchFamily="49" charset="-122"/>
              <a:cs typeface="Calibri" panose="020F0502020204030204" pitchFamily="34" charset="0"/>
            </a:endParaRPr>
          </a:p>
        </p:txBody>
      </p:sp>
      <p:graphicFrame>
        <p:nvGraphicFramePr>
          <p:cNvPr id="9" name="表格 8">
            <a:extLst>
              <a:ext uri="{FF2B5EF4-FFF2-40B4-BE49-F238E27FC236}">
                <a16:creationId xmlns:a16="http://schemas.microsoft.com/office/drawing/2014/main" id="{D640CB8D-C219-AF7D-1508-D6A8A6912B12}"/>
              </a:ext>
            </a:extLst>
          </p:cNvPr>
          <p:cNvGraphicFramePr>
            <a:graphicFrameLocks noGrp="1"/>
          </p:cNvGraphicFramePr>
          <p:nvPr/>
        </p:nvGraphicFramePr>
        <p:xfrm>
          <a:off x="6729341" y="561806"/>
          <a:ext cx="4949160" cy="1872465"/>
        </p:xfrm>
        <a:graphic>
          <a:graphicData uri="http://schemas.openxmlformats.org/drawingml/2006/table">
            <a:tbl>
              <a:tblPr firstRow="1" bandRow="1">
                <a:tableStyleId>{5C22544A-7EE6-4342-B048-85BDC9FD1C3A}</a:tableStyleId>
              </a:tblPr>
              <a:tblGrid>
                <a:gridCol w="989832">
                  <a:extLst>
                    <a:ext uri="{9D8B030D-6E8A-4147-A177-3AD203B41FA5}">
                      <a16:colId xmlns:a16="http://schemas.microsoft.com/office/drawing/2014/main" val="410960942"/>
                    </a:ext>
                  </a:extLst>
                </a:gridCol>
                <a:gridCol w="989832">
                  <a:extLst>
                    <a:ext uri="{9D8B030D-6E8A-4147-A177-3AD203B41FA5}">
                      <a16:colId xmlns:a16="http://schemas.microsoft.com/office/drawing/2014/main" val="61687486"/>
                    </a:ext>
                  </a:extLst>
                </a:gridCol>
                <a:gridCol w="989832">
                  <a:extLst>
                    <a:ext uri="{9D8B030D-6E8A-4147-A177-3AD203B41FA5}">
                      <a16:colId xmlns:a16="http://schemas.microsoft.com/office/drawing/2014/main" val="563818263"/>
                    </a:ext>
                  </a:extLst>
                </a:gridCol>
                <a:gridCol w="989832">
                  <a:extLst>
                    <a:ext uri="{9D8B030D-6E8A-4147-A177-3AD203B41FA5}">
                      <a16:colId xmlns:a16="http://schemas.microsoft.com/office/drawing/2014/main" val="1374675416"/>
                    </a:ext>
                  </a:extLst>
                </a:gridCol>
                <a:gridCol w="989832">
                  <a:extLst>
                    <a:ext uri="{9D8B030D-6E8A-4147-A177-3AD203B41FA5}">
                      <a16:colId xmlns:a16="http://schemas.microsoft.com/office/drawing/2014/main" val="1832154727"/>
                    </a:ext>
                  </a:extLst>
                </a:gridCol>
              </a:tblGrid>
              <a:tr h="374493">
                <a:tc>
                  <a:txBody>
                    <a:bodyPr/>
                    <a:lstStyle/>
                    <a:p>
                      <a:endParaRPr lang="zh-CN" altLang="en-US" dirty="0"/>
                    </a:p>
                  </a:txBody>
                  <a:tcPr/>
                </a:tc>
                <a:tc>
                  <a:txBody>
                    <a:bodyPr/>
                    <a:lstStyle/>
                    <a:p>
                      <a:r>
                        <a:rPr lang="en-US" altLang="zh-CN" dirty="0"/>
                        <a:t>V</a:t>
                      </a:r>
                      <a:endParaRPr lang="zh-CN" altLang="en-US" dirty="0"/>
                    </a:p>
                  </a:txBody>
                  <a:tcPr/>
                </a:tc>
                <a:tc>
                  <a:txBody>
                    <a:bodyPr/>
                    <a:lstStyle/>
                    <a:p>
                      <a:r>
                        <a:rPr lang="en-US" altLang="zh-CN" dirty="0"/>
                        <a:t>Tag</a:t>
                      </a:r>
                      <a:endParaRPr lang="zh-CN" altLang="en-US" dirty="0"/>
                    </a:p>
                  </a:txBody>
                  <a:tcPr/>
                </a:tc>
                <a:tc>
                  <a:txBody>
                    <a:bodyPr/>
                    <a:lstStyle/>
                    <a:p>
                      <a:r>
                        <a:rPr lang="en-US" altLang="zh-CN" dirty="0"/>
                        <a:t>V</a:t>
                      </a:r>
                      <a:endParaRPr lang="zh-CN" altLang="en-US" dirty="0"/>
                    </a:p>
                  </a:txBody>
                  <a:tcPr/>
                </a:tc>
                <a:tc>
                  <a:txBody>
                    <a:bodyPr/>
                    <a:lstStyle/>
                    <a:p>
                      <a:r>
                        <a:rPr lang="en-US" altLang="zh-CN" dirty="0"/>
                        <a:t>Tag</a:t>
                      </a:r>
                      <a:endParaRPr lang="zh-CN" altLang="en-US" dirty="0"/>
                    </a:p>
                  </a:txBody>
                  <a:tcPr/>
                </a:tc>
                <a:extLst>
                  <a:ext uri="{0D108BD9-81ED-4DB2-BD59-A6C34878D82A}">
                    <a16:rowId xmlns:a16="http://schemas.microsoft.com/office/drawing/2014/main" val="1516695157"/>
                  </a:ext>
                </a:extLst>
              </a:tr>
              <a:tr h="374493">
                <a:tc>
                  <a:txBody>
                    <a:bodyPr/>
                    <a:lstStyle/>
                    <a:p>
                      <a:r>
                        <a:rPr lang="en-US" altLang="zh-CN" dirty="0"/>
                        <a:t>SET 0</a:t>
                      </a:r>
                      <a:endParaRPr lang="zh-CN" altLang="en-US" dirty="0"/>
                    </a:p>
                  </a:txBody>
                  <a:tcPr/>
                </a:tc>
                <a:tc>
                  <a:txBody>
                    <a:bodyPr/>
                    <a:lstStyle/>
                    <a:p>
                      <a:r>
                        <a:rPr lang="en-US" altLang="zh-CN" dirty="0">
                          <a:solidFill>
                            <a:schemeClr val="accent6"/>
                          </a:solidFill>
                        </a:rPr>
                        <a:t>1</a:t>
                      </a:r>
                      <a:endParaRPr lang="zh-CN" altLang="en-US" dirty="0">
                        <a:solidFill>
                          <a:schemeClr val="accent6"/>
                        </a:solidFill>
                      </a:endParaRPr>
                    </a:p>
                  </a:txBody>
                  <a:tcPr/>
                </a:tc>
                <a:tc>
                  <a:txBody>
                    <a:bodyPr/>
                    <a:lstStyle/>
                    <a:p>
                      <a:r>
                        <a:rPr lang="en-US" altLang="zh-CN" dirty="0">
                          <a:solidFill>
                            <a:schemeClr val="accent6"/>
                          </a:solidFill>
                        </a:rPr>
                        <a:t>000</a:t>
                      </a:r>
                      <a:endParaRPr lang="zh-CN" altLang="en-US" dirty="0">
                        <a:solidFill>
                          <a:schemeClr val="accent6"/>
                        </a:solidFill>
                      </a:endParaRPr>
                    </a:p>
                  </a:txBody>
                  <a:tcPr/>
                </a:tc>
                <a:tc>
                  <a:txBody>
                    <a:bodyPr/>
                    <a:lstStyle/>
                    <a:p>
                      <a:r>
                        <a:rPr lang="en-US" altLang="zh-CN" dirty="0"/>
                        <a:t>0</a:t>
                      </a:r>
                      <a:endParaRPr lang="zh-CN" altLang="en-US" dirty="0"/>
                    </a:p>
                  </a:txBody>
                  <a:tcPr/>
                </a:tc>
                <a:tc>
                  <a:txBody>
                    <a:bodyPr/>
                    <a:lstStyle/>
                    <a:p>
                      <a:r>
                        <a:rPr lang="en-US" altLang="zh-CN" dirty="0"/>
                        <a:t>001</a:t>
                      </a:r>
                      <a:endParaRPr lang="zh-CN" altLang="en-US" dirty="0"/>
                    </a:p>
                  </a:txBody>
                  <a:tcPr/>
                </a:tc>
                <a:extLst>
                  <a:ext uri="{0D108BD9-81ED-4DB2-BD59-A6C34878D82A}">
                    <a16:rowId xmlns:a16="http://schemas.microsoft.com/office/drawing/2014/main" val="3901923042"/>
                  </a:ext>
                </a:extLst>
              </a:tr>
              <a:tr h="374493">
                <a:tc>
                  <a:txBody>
                    <a:bodyPr/>
                    <a:lstStyle/>
                    <a:p>
                      <a:r>
                        <a:rPr lang="en-US" altLang="zh-CN" dirty="0"/>
                        <a:t>SET 1</a:t>
                      </a:r>
                      <a:endParaRPr lang="zh-CN" altLang="en-US" dirty="0"/>
                    </a:p>
                  </a:txBody>
                  <a:tcPr/>
                </a:tc>
                <a:tc>
                  <a:txBody>
                    <a:bodyPr/>
                    <a:lstStyle/>
                    <a:p>
                      <a:r>
                        <a:rPr lang="en-US" altLang="zh-CN" dirty="0"/>
                        <a:t>0</a:t>
                      </a:r>
                      <a:endParaRPr lang="zh-CN" altLang="en-US" dirty="0"/>
                    </a:p>
                  </a:txBody>
                  <a:tcPr/>
                </a:tc>
                <a:tc>
                  <a:txBody>
                    <a:bodyPr/>
                    <a:lstStyle/>
                    <a:p>
                      <a:r>
                        <a:rPr lang="en-US" altLang="zh-CN" dirty="0"/>
                        <a:t>001</a:t>
                      </a:r>
                      <a:endParaRPr lang="zh-CN" altLang="en-US" dirty="0"/>
                    </a:p>
                  </a:txBody>
                  <a:tcPr/>
                </a:tc>
                <a:tc>
                  <a:txBody>
                    <a:bodyPr/>
                    <a:lstStyle/>
                    <a:p>
                      <a:r>
                        <a:rPr lang="en-US" altLang="zh-CN" dirty="0"/>
                        <a:t>1</a:t>
                      </a:r>
                      <a:endParaRPr lang="zh-CN" altLang="en-US" dirty="0"/>
                    </a:p>
                  </a:txBody>
                  <a:tcPr/>
                </a:tc>
                <a:tc>
                  <a:txBody>
                    <a:bodyPr/>
                    <a:lstStyle/>
                    <a:p>
                      <a:r>
                        <a:rPr lang="en-US" altLang="zh-CN" dirty="0"/>
                        <a:t>110</a:t>
                      </a:r>
                      <a:endParaRPr lang="zh-CN" altLang="en-US" dirty="0"/>
                    </a:p>
                  </a:txBody>
                  <a:tcPr/>
                </a:tc>
                <a:extLst>
                  <a:ext uri="{0D108BD9-81ED-4DB2-BD59-A6C34878D82A}">
                    <a16:rowId xmlns:a16="http://schemas.microsoft.com/office/drawing/2014/main" val="2033051356"/>
                  </a:ext>
                </a:extLst>
              </a:tr>
              <a:tr h="374493">
                <a:tc>
                  <a:txBody>
                    <a:bodyPr/>
                    <a:lstStyle/>
                    <a:p>
                      <a:r>
                        <a:rPr lang="en-US" altLang="zh-CN" dirty="0"/>
                        <a:t>SET 2</a:t>
                      </a:r>
                      <a:endParaRPr lang="zh-CN" altLang="en-US" dirty="0"/>
                    </a:p>
                  </a:txBody>
                  <a:tcPr/>
                </a:tc>
                <a:tc>
                  <a:txBody>
                    <a:bodyPr/>
                    <a:lstStyle/>
                    <a:p>
                      <a:r>
                        <a:rPr lang="en-US" altLang="zh-CN" dirty="0"/>
                        <a:t>1</a:t>
                      </a:r>
                      <a:endParaRPr lang="zh-CN" altLang="en-US" dirty="0"/>
                    </a:p>
                  </a:txBody>
                  <a:tcPr/>
                </a:tc>
                <a:tc>
                  <a:txBody>
                    <a:bodyPr/>
                    <a:lstStyle/>
                    <a:p>
                      <a:r>
                        <a:rPr lang="en-US" altLang="zh-CN" dirty="0"/>
                        <a:t>110</a:t>
                      </a:r>
                      <a:endParaRPr lang="zh-CN" altLang="en-US" dirty="0"/>
                    </a:p>
                  </a:txBody>
                  <a:tcPr/>
                </a:tc>
                <a:tc>
                  <a:txBody>
                    <a:bodyPr/>
                    <a:lstStyle/>
                    <a:p>
                      <a:r>
                        <a:rPr lang="en-US" altLang="zh-CN" dirty="0"/>
                        <a:t>1</a:t>
                      </a:r>
                      <a:endParaRPr lang="zh-CN" altLang="en-US" dirty="0"/>
                    </a:p>
                  </a:txBody>
                  <a:tcPr/>
                </a:tc>
                <a:tc>
                  <a:txBody>
                    <a:bodyPr/>
                    <a:lstStyle/>
                    <a:p>
                      <a:r>
                        <a:rPr lang="en-US" altLang="zh-CN" dirty="0"/>
                        <a:t>000</a:t>
                      </a:r>
                      <a:endParaRPr lang="zh-CN" altLang="en-US" dirty="0"/>
                    </a:p>
                  </a:txBody>
                  <a:tcPr/>
                </a:tc>
                <a:extLst>
                  <a:ext uri="{0D108BD9-81ED-4DB2-BD59-A6C34878D82A}">
                    <a16:rowId xmlns:a16="http://schemas.microsoft.com/office/drawing/2014/main" val="3122194950"/>
                  </a:ext>
                </a:extLst>
              </a:tr>
              <a:tr h="374493">
                <a:tc>
                  <a:txBody>
                    <a:bodyPr/>
                    <a:lstStyle/>
                    <a:p>
                      <a:r>
                        <a:rPr lang="en-US" altLang="zh-CN" dirty="0"/>
                        <a:t>SET 3</a:t>
                      </a:r>
                      <a:endParaRPr lang="zh-CN" altLang="en-US" dirty="0"/>
                    </a:p>
                  </a:txBody>
                  <a:tcPr/>
                </a:tc>
                <a:tc>
                  <a:txBody>
                    <a:bodyPr/>
                    <a:lstStyle/>
                    <a:p>
                      <a:r>
                        <a:rPr lang="en-US" altLang="zh-CN" dirty="0"/>
                        <a:t>1</a:t>
                      </a:r>
                      <a:endParaRPr lang="zh-CN" altLang="en-US" dirty="0"/>
                    </a:p>
                  </a:txBody>
                  <a:tcPr/>
                </a:tc>
                <a:tc>
                  <a:txBody>
                    <a:bodyPr/>
                    <a:lstStyle/>
                    <a:p>
                      <a:r>
                        <a:rPr lang="en-US" altLang="zh-CN" dirty="0"/>
                        <a:t>010</a:t>
                      </a:r>
                      <a:endParaRPr lang="zh-CN" altLang="en-US" dirty="0"/>
                    </a:p>
                  </a:txBody>
                  <a:tcPr/>
                </a:tc>
                <a:tc>
                  <a:txBody>
                    <a:bodyPr/>
                    <a:lstStyle/>
                    <a:p>
                      <a:r>
                        <a:rPr lang="en-US" altLang="zh-CN" dirty="0"/>
                        <a:t>0</a:t>
                      </a:r>
                      <a:endParaRPr lang="zh-CN" altLang="en-US" dirty="0"/>
                    </a:p>
                  </a:txBody>
                  <a:tcPr/>
                </a:tc>
                <a:tc>
                  <a:txBody>
                    <a:bodyPr/>
                    <a:lstStyle/>
                    <a:p>
                      <a:r>
                        <a:rPr lang="en-US" altLang="zh-CN" dirty="0"/>
                        <a:t>001</a:t>
                      </a:r>
                      <a:endParaRPr lang="zh-CN" altLang="en-US" dirty="0"/>
                    </a:p>
                  </a:txBody>
                  <a:tcPr/>
                </a:tc>
                <a:extLst>
                  <a:ext uri="{0D108BD9-81ED-4DB2-BD59-A6C34878D82A}">
                    <a16:rowId xmlns:a16="http://schemas.microsoft.com/office/drawing/2014/main" val="1789415433"/>
                  </a:ext>
                </a:extLst>
              </a:tr>
            </a:tbl>
          </a:graphicData>
        </a:graphic>
      </p:graphicFrame>
      <p:sp>
        <p:nvSpPr>
          <p:cNvPr id="10" name="文本框 9">
            <a:extLst>
              <a:ext uri="{FF2B5EF4-FFF2-40B4-BE49-F238E27FC236}">
                <a16:creationId xmlns:a16="http://schemas.microsoft.com/office/drawing/2014/main" id="{C198EE48-F551-E5E3-56C8-63A78BE87F52}"/>
              </a:ext>
            </a:extLst>
          </p:cNvPr>
          <p:cNvSpPr txBox="1"/>
          <p:nvPr/>
        </p:nvSpPr>
        <p:spPr>
          <a:xfrm>
            <a:off x="6687864" y="132274"/>
            <a:ext cx="4065295" cy="369332"/>
          </a:xfrm>
          <a:prstGeom prst="rect">
            <a:avLst/>
          </a:prstGeom>
          <a:noFill/>
        </p:spPr>
        <p:txBody>
          <a:bodyPr wrap="square" rtlCol="0">
            <a:spAutoFit/>
          </a:bodyPr>
          <a:lstStyle/>
          <a:p>
            <a:r>
              <a:rPr lang="en-US" altLang="zh-CN" dirty="0">
                <a:latin typeface="Calibri" panose="020F0502020204030204" pitchFamily="34" charset="0"/>
                <a:ea typeface="SimHei" panose="02010609060101010101" pitchFamily="49" charset="-122"/>
                <a:cs typeface="Calibri" panose="020F0502020204030204" pitchFamily="34" charset="0"/>
              </a:rPr>
              <a:t>0x01 = 0b 000 00 001   </a:t>
            </a:r>
            <a:r>
              <a:rPr lang="zh-CN" altLang="en-US" dirty="0">
                <a:latin typeface="Calibri" panose="020F0502020204030204" pitchFamily="34" charset="0"/>
                <a:ea typeface="SimHei" panose="02010609060101010101" pitchFamily="49" charset="-122"/>
                <a:cs typeface="Calibri" panose="020F0502020204030204" pitchFamily="34" charset="0"/>
              </a:rPr>
              <a:t>命中</a:t>
            </a:r>
          </a:p>
        </p:txBody>
      </p:sp>
      <p:sp>
        <p:nvSpPr>
          <p:cNvPr id="11" name="文本框 10">
            <a:extLst>
              <a:ext uri="{FF2B5EF4-FFF2-40B4-BE49-F238E27FC236}">
                <a16:creationId xmlns:a16="http://schemas.microsoft.com/office/drawing/2014/main" id="{5561F608-93CF-8302-6AAA-018580844EA0}"/>
              </a:ext>
            </a:extLst>
          </p:cNvPr>
          <p:cNvSpPr txBox="1"/>
          <p:nvPr/>
        </p:nvSpPr>
        <p:spPr>
          <a:xfrm>
            <a:off x="6687863" y="2636682"/>
            <a:ext cx="4065295" cy="369332"/>
          </a:xfrm>
          <a:prstGeom prst="rect">
            <a:avLst/>
          </a:prstGeom>
          <a:noFill/>
        </p:spPr>
        <p:txBody>
          <a:bodyPr wrap="square" rtlCol="0">
            <a:spAutoFit/>
          </a:bodyPr>
          <a:lstStyle/>
          <a:p>
            <a:r>
              <a:rPr lang="en-US" altLang="zh-CN" dirty="0">
                <a:latin typeface="Calibri" panose="020F0502020204030204" pitchFamily="34" charset="0"/>
                <a:ea typeface="SimHei" panose="02010609060101010101" pitchFamily="49" charset="-122"/>
                <a:cs typeface="Calibri" panose="020F0502020204030204" pitchFamily="34" charset="0"/>
              </a:rPr>
              <a:t>0xb5 = 0b 101 10 101   </a:t>
            </a:r>
            <a:r>
              <a:rPr lang="zh-CN" altLang="en-US" dirty="0">
                <a:latin typeface="Calibri" panose="020F0502020204030204" pitchFamily="34" charset="0"/>
                <a:ea typeface="SimHei" panose="02010609060101010101" pitchFamily="49" charset="-122"/>
                <a:cs typeface="Calibri" panose="020F0502020204030204" pitchFamily="34" charset="0"/>
              </a:rPr>
              <a:t>不命中 </a:t>
            </a:r>
            <a:r>
              <a:rPr lang="en-US" altLang="zh-CN" dirty="0">
                <a:latin typeface="Calibri" panose="020F0502020204030204" pitchFamily="34" charset="0"/>
                <a:ea typeface="SimHei" panose="02010609060101010101" pitchFamily="49" charset="-122"/>
                <a:cs typeface="Calibri" panose="020F0502020204030204" pitchFamily="34" charset="0"/>
              </a:rPr>
              <a:t>LRU</a:t>
            </a:r>
            <a:endParaRPr lang="zh-CN" altLang="en-US" dirty="0">
              <a:latin typeface="Calibri" panose="020F0502020204030204" pitchFamily="34" charset="0"/>
              <a:ea typeface="SimHei" panose="02010609060101010101" pitchFamily="49" charset="-122"/>
              <a:cs typeface="Calibri" panose="020F0502020204030204" pitchFamily="34" charset="0"/>
            </a:endParaRPr>
          </a:p>
        </p:txBody>
      </p:sp>
      <p:graphicFrame>
        <p:nvGraphicFramePr>
          <p:cNvPr id="13" name="表格 12">
            <a:extLst>
              <a:ext uri="{FF2B5EF4-FFF2-40B4-BE49-F238E27FC236}">
                <a16:creationId xmlns:a16="http://schemas.microsoft.com/office/drawing/2014/main" id="{BE756F28-02D6-E955-D339-129C445B67DE}"/>
              </a:ext>
            </a:extLst>
          </p:cNvPr>
          <p:cNvGraphicFramePr>
            <a:graphicFrameLocks noGrp="1"/>
          </p:cNvGraphicFramePr>
          <p:nvPr/>
        </p:nvGraphicFramePr>
        <p:xfrm>
          <a:off x="6729341" y="3084657"/>
          <a:ext cx="4949160" cy="1872465"/>
        </p:xfrm>
        <a:graphic>
          <a:graphicData uri="http://schemas.openxmlformats.org/drawingml/2006/table">
            <a:tbl>
              <a:tblPr firstRow="1" bandRow="1">
                <a:tableStyleId>{5C22544A-7EE6-4342-B048-85BDC9FD1C3A}</a:tableStyleId>
              </a:tblPr>
              <a:tblGrid>
                <a:gridCol w="989832">
                  <a:extLst>
                    <a:ext uri="{9D8B030D-6E8A-4147-A177-3AD203B41FA5}">
                      <a16:colId xmlns:a16="http://schemas.microsoft.com/office/drawing/2014/main" val="410960942"/>
                    </a:ext>
                  </a:extLst>
                </a:gridCol>
                <a:gridCol w="989832">
                  <a:extLst>
                    <a:ext uri="{9D8B030D-6E8A-4147-A177-3AD203B41FA5}">
                      <a16:colId xmlns:a16="http://schemas.microsoft.com/office/drawing/2014/main" val="61687486"/>
                    </a:ext>
                  </a:extLst>
                </a:gridCol>
                <a:gridCol w="989832">
                  <a:extLst>
                    <a:ext uri="{9D8B030D-6E8A-4147-A177-3AD203B41FA5}">
                      <a16:colId xmlns:a16="http://schemas.microsoft.com/office/drawing/2014/main" val="563818263"/>
                    </a:ext>
                  </a:extLst>
                </a:gridCol>
                <a:gridCol w="989832">
                  <a:extLst>
                    <a:ext uri="{9D8B030D-6E8A-4147-A177-3AD203B41FA5}">
                      <a16:colId xmlns:a16="http://schemas.microsoft.com/office/drawing/2014/main" val="1374675416"/>
                    </a:ext>
                  </a:extLst>
                </a:gridCol>
                <a:gridCol w="989832">
                  <a:extLst>
                    <a:ext uri="{9D8B030D-6E8A-4147-A177-3AD203B41FA5}">
                      <a16:colId xmlns:a16="http://schemas.microsoft.com/office/drawing/2014/main" val="1832154727"/>
                    </a:ext>
                  </a:extLst>
                </a:gridCol>
              </a:tblGrid>
              <a:tr h="374493">
                <a:tc>
                  <a:txBody>
                    <a:bodyPr/>
                    <a:lstStyle/>
                    <a:p>
                      <a:endParaRPr lang="zh-CN" altLang="en-US" dirty="0"/>
                    </a:p>
                  </a:txBody>
                  <a:tcPr/>
                </a:tc>
                <a:tc>
                  <a:txBody>
                    <a:bodyPr/>
                    <a:lstStyle/>
                    <a:p>
                      <a:r>
                        <a:rPr lang="en-US" altLang="zh-CN" dirty="0"/>
                        <a:t>V</a:t>
                      </a:r>
                      <a:endParaRPr lang="zh-CN" altLang="en-US" dirty="0"/>
                    </a:p>
                  </a:txBody>
                  <a:tcPr/>
                </a:tc>
                <a:tc>
                  <a:txBody>
                    <a:bodyPr/>
                    <a:lstStyle/>
                    <a:p>
                      <a:r>
                        <a:rPr lang="en-US" altLang="zh-CN" dirty="0"/>
                        <a:t>Tag</a:t>
                      </a:r>
                      <a:endParaRPr lang="zh-CN" altLang="en-US" dirty="0"/>
                    </a:p>
                  </a:txBody>
                  <a:tcPr/>
                </a:tc>
                <a:tc>
                  <a:txBody>
                    <a:bodyPr/>
                    <a:lstStyle/>
                    <a:p>
                      <a:r>
                        <a:rPr lang="en-US" altLang="zh-CN" dirty="0"/>
                        <a:t>V</a:t>
                      </a:r>
                      <a:endParaRPr lang="zh-CN" altLang="en-US" dirty="0"/>
                    </a:p>
                  </a:txBody>
                  <a:tcPr/>
                </a:tc>
                <a:tc>
                  <a:txBody>
                    <a:bodyPr/>
                    <a:lstStyle/>
                    <a:p>
                      <a:r>
                        <a:rPr lang="en-US" altLang="zh-CN" dirty="0"/>
                        <a:t>Tag</a:t>
                      </a:r>
                      <a:endParaRPr lang="zh-CN" altLang="en-US" dirty="0"/>
                    </a:p>
                  </a:txBody>
                  <a:tcPr/>
                </a:tc>
                <a:extLst>
                  <a:ext uri="{0D108BD9-81ED-4DB2-BD59-A6C34878D82A}">
                    <a16:rowId xmlns:a16="http://schemas.microsoft.com/office/drawing/2014/main" val="1516695157"/>
                  </a:ext>
                </a:extLst>
              </a:tr>
              <a:tr h="374493">
                <a:tc>
                  <a:txBody>
                    <a:bodyPr/>
                    <a:lstStyle/>
                    <a:p>
                      <a:r>
                        <a:rPr lang="en-US" altLang="zh-CN" dirty="0"/>
                        <a:t>SET 0</a:t>
                      </a:r>
                      <a:endParaRPr lang="zh-CN" altLang="en-US" dirty="0"/>
                    </a:p>
                  </a:txBody>
                  <a:tcPr/>
                </a:tc>
                <a:tc>
                  <a:txBody>
                    <a:bodyPr/>
                    <a:lstStyle/>
                    <a:p>
                      <a:r>
                        <a:rPr lang="en-US" altLang="zh-CN" dirty="0"/>
                        <a:t>1</a:t>
                      </a:r>
                      <a:endParaRPr lang="zh-CN" altLang="en-US" dirty="0"/>
                    </a:p>
                  </a:txBody>
                  <a:tcPr/>
                </a:tc>
                <a:tc>
                  <a:txBody>
                    <a:bodyPr/>
                    <a:lstStyle/>
                    <a:p>
                      <a:r>
                        <a:rPr lang="en-US" altLang="zh-CN" dirty="0"/>
                        <a:t>000</a:t>
                      </a:r>
                      <a:endParaRPr lang="zh-CN" altLang="en-US" dirty="0"/>
                    </a:p>
                  </a:txBody>
                  <a:tcPr/>
                </a:tc>
                <a:tc>
                  <a:txBody>
                    <a:bodyPr/>
                    <a:lstStyle/>
                    <a:p>
                      <a:r>
                        <a:rPr lang="en-US" altLang="zh-CN" dirty="0"/>
                        <a:t>0</a:t>
                      </a:r>
                      <a:endParaRPr lang="zh-CN" altLang="en-US" dirty="0"/>
                    </a:p>
                  </a:txBody>
                  <a:tcPr/>
                </a:tc>
                <a:tc>
                  <a:txBody>
                    <a:bodyPr/>
                    <a:lstStyle/>
                    <a:p>
                      <a:r>
                        <a:rPr lang="en-US" altLang="zh-CN" dirty="0"/>
                        <a:t>001</a:t>
                      </a:r>
                      <a:endParaRPr lang="zh-CN" altLang="en-US" dirty="0"/>
                    </a:p>
                  </a:txBody>
                  <a:tcPr/>
                </a:tc>
                <a:extLst>
                  <a:ext uri="{0D108BD9-81ED-4DB2-BD59-A6C34878D82A}">
                    <a16:rowId xmlns:a16="http://schemas.microsoft.com/office/drawing/2014/main" val="3901923042"/>
                  </a:ext>
                </a:extLst>
              </a:tr>
              <a:tr h="374493">
                <a:tc>
                  <a:txBody>
                    <a:bodyPr/>
                    <a:lstStyle/>
                    <a:p>
                      <a:r>
                        <a:rPr lang="en-US" altLang="zh-CN" dirty="0"/>
                        <a:t>SET 1</a:t>
                      </a:r>
                      <a:endParaRPr lang="zh-CN" altLang="en-US" dirty="0"/>
                    </a:p>
                  </a:txBody>
                  <a:tcPr/>
                </a:tc>
                <a:tc>
                  <a:txBody>
                    <a:bodyPr/>
                    <a:lstStyle/>
                    <a:p>
                      <a:r>
                        <a:rPr lang="en-US" altLang="zh-CN" dirty="0"/>
                        <a:t>0</a:t>
                      </a:r>
                      <a:endParaRPr lang="zh-CN" altLang="en-US" dirty="0"/>
                    </a:p>
                  </a:txBody>
                  <a:tcPr/>
                </a:tc>
                <a:tc>
                  <a:txBody>
                    <a:bodyPr/>
                    <a:lstStyle/>
                    <a:p>
                      <a:r>
                        <a:rPr lang="en-US" altLang="zh-CN" dirty="0"/>
                        <a:t>001</a:t>
                      </a:r>
                      <a:endParaRPr lang="zh-CN" altLang="en-US" dirty="0"/>
                    </a:p>
                  </a:txBody>
                  <a:tcPr/>
                </a:tc>
                <a:tc>
                  <a:txBody>
                    <a:bodyPr/>
                    <a:lstStyle/>
                    <a:p>
                      <a:r>
                        <a:rPr lang="en-US" altLang="zh-CN" dirty="0"/>
                        <a:t>1</a:t>
                      </a:r>
                      <a:endParaRPr lang="zh-CN" altLang="en-US" dirty="0"/>
                    </a:p>
                  </a:txBody>
                  <a:tcPr/>
                </a:tc>
                <a:tc>
                  <a:txBody>
                    <a:bodyPr/>
                    <a:lstStyle/>
                    <a:p>
                      <a:r>
                        <a:rPr lang="en-US" altLang="zh-CN" dirty="0"/>
                        <a:t>110</a:t>
                      </a:r>
                      <a:endParaRPr lang="zh-CN" altLang="en-US" dirty="0"/>
                    </a:p>
                  </a:txBody>
                  <a:tcPr/>
                </a:tc>
                <a:extLst>
                  <a:ext uri="{0D108BD9-81ED-4DB2-BD59-A6C34878D82A}">
                    <a16:rowId xmlns:a16="http://schemas.microsoft.com/office/drawing/2014/main" val="2033051356"/>
                  </a:ext>
                </a:extLst>
              </a:tr>
              <a:tr h="374493">
                <a:tc>
                  <a:txBody>
                    <a:bodyPr/>
                    <a:lstStyle/>
                    <a:p>
                      <a:r>
                        <a:rPr lang="en-US" altLang="zh-CN" dirty="0"/>
                        <a:t>SET 2</a:t>
                      </a:r>
                      <a:endParaRPr lang="zh-CN" altLang="en-US" dirty="0"/>
                    </a:p>
                  </a:txBody>
                  <a:tcPr/>
                </a:tc>
                <a:tc>
                  <a:txBody>
                    <a:bodyPr/>
                    <a:lstStyle/>
                    <a:p>
                      <a:r>
                        <a:rPr lang="en-US" altLang="zh-CN" dirty="0">
                          <a:solidFill>
                            <a:srgbClr val="FF0000"/>
                          </a:solidFill>
                        </a:rPr>
                        <a:t>1</a:t>
                      </a:r>
                      <a:endParaRPr lang="zh-CN" altLang="en-US" dirty="0">
                        <a:solidFill>
                          <a:srgbClr val="FF0000"/>
                        </a:solidFill>
                      </a:endParaRPr>
                    </a:p>
                  </a:txBody>
                  <a:tcPr/>
                </a:tc>
                <a:tc>
                  <a:txBody>
                    <a:bodyPr/>
                    <a:lstStyle/>
                    <a:p>
                      <a:r>
                        <a:rPr lang="en-US" altLang="zh-CN" dirty="0">
                          <a:solidFill>
                            <a:srgbClr val="FF0000"/>
                          </a:solidFill>
                        </a:rPr>
                        <a:t>101</a:t>
                      </a:r>
                      <a:endParaRPr lang="zh-CN" altLang="en-US" dirty="0">
                        <a:solidFill>
                          <a:srgbClr val="FF0000"/>
                        </a:solidFill>
                      </a:endParaRPr>
                    </a:p>
                  </a:txBody>
                  <a:tcPr/>
                </a:tc>
                <a:tc>
                  <a:txBody>
                    <a:bodyPr/>
                    <a:lstStyle/>
                    <a:p>
                      <a:r>
                        <a:rPr lang="en-US" altLang="zh-CN" dirty="0"/>
                        <a:t>1</a:t>
                      </a:r>
                      <a:endParaRPr lang="zh-CN" altLang="en-US" dirty="0"/>
                    </a:p>
                  </a:txBody>
                  <a:tcPr/>
                </a:tc>
                <a:tc>
                  <a:txBody>
                    <a:bodyPr/>
                    <a:lstStyle/>
                    <a:p>
                      <a:r>
                        <a:rPr lang="en-US" altLang="zh-CN" dirty="0"/>
                        <a:t>000</a:t>
                      </a:r>
                      <a:endParaRPr lang="zh-CN" altLang="en-US" dirty="0"/>
                    </a:p>
                  </a:txBody>
                  <a:tcPr/>
                </a:tc>
                <a:extLst>
                  <a:ext uri="{0D108BD9-81ED-4DB2-BD59-A6C34878D82A}">
                    <a16:rowId xmlns:a16="http://schemas.microsoft.com/office/drawing/2014/main" val="3122194950"/>
                  </a:ext>
                </a:extLst>
              </a:tr>
              <a:tr h="374493">
                <a:tc>
                  <a:txBody>
                    <a:bodyPr/>
                    <a:lstStyle/>
                    <a:p>
                      <a:r>
                        <a:rPr lang="en-US" altLang="zh-CN" dirty="0"/>
                        <a:t>SET 3</a:t>
                      </a:r>
                      <a:endParaRPr lang="zh-CN" altLang="en-US" dirty="0"/>
                    </a:p>
                  </a:txBody>
                  <a:tcPr/>
                </a:tc>
                <a:tc>
                  <a:txBody>
                    <a:bodyPr/>
                    <a:lstStyle/>
                    <a:p>
                      <a:r>
                        <a:rPr lang="en-US" altLang="zh-CN" dirty="0"/>
                        <a:t>1</a:t>
                      </a:r>
                      <a:endParaRPr lang="zh-CN" altLang="en-US" dirty="0"/>
                    </a:p>
                  </a:txBody>
                  <a:tcPr/>
                </a:tc>
                <a:tc>
                  <a:txBody>
                    <a:bodyPr/>
                    <a:lstStyle/>
                    <a:p>
                      <a:r>
                        <a:rPr lang="en-US" altLang="zh-CN" dirty="0"/>
                        <a:t>010</a:t>
                      </a:r>
                      <a:endParaRPr lang="zh-CN" altLang="en-US" dirty="0"/>
                    </a:p>
                  </a:txBody>
                  <a:tcPr/>
                </a:tc>
                <a:tc>
                  <a:txBody>
                    <a:bodyPr/>
                    <a:lstStyle/>
                    <a:p>
                      <a:r>
                        <a:rPr lang="en-US" altLang="zh-CN" dirty="0"/>
                        <a:t>0</a:t>
                      </a:r>
                      <a:endParaRPr lang="zh-CN" altLang="en-US" dirty="0"/>
                    </a:p>
                  </a:txBody>
                  <a:tcPr/>
                </a:tc>
                <a:tc>
                  <a:txBody>
                    <a:bodyPr/>
                    <a:lstStyle/>
                    <a:p>
                      <a:r>
                        <a:rPr lang="en-US" altLang="zh-CN" dirty="0"/>
                        <a:t>001</a:t>
                      </a:r>
                      <a:endParaRPr lang="zh-CN" altLang="en-US" dirty="0"/>
                    </a:p>
                  </a:txBody>
                  <a:tcPr/>
                </a:tc>
                <a:extLst>
                  <a:ext uri="{0D108BD9-81ED-4DB2-BD59-A6C34878D82A}">
                    <a16:rowId xmlns:a16="http://schemas.microsoft.com/office/drawing/2014/main" val="1789415433"/>
                  </a:ext>
                </a:extLst>
              </a:tr>
            </a:tbl>
          </a:graphicData>
        </a:graphic>
      </p:graphicFrame>
      <p:sp>
        <p:nvSpPr>
          <p:cNvPr id="14" name="文本框 13">
            <a:extLst>
              <a:ext uri="{FF2B5EF4-FFF2-40B4-BE49-F238E27FC236}">
                <a16:creationId xmlns:a16="http://schemas.microsoft.com/office/drawing/2014/main" id="{AB82FD0F-4133-0D1E-CFB3-41C849A73CAF}"/>
              </a:ext>
            </a:extLst>
          </p:cNvPr>
          <p:cNvSpPr txBox="1"/>
          <p:nvPr/>
        </p:nvSpPr>
        <p:spPr>
          <a:xfrm>
            <a:off x="6687863" y="5399193"/>
            <a:ext cx="5343711" cy="646331"/>
          </a:xfrm>
          <a:prstGeom prst="rect">
            <a:avLst/>
          </a:prstGeom>
          <a:noFill/>
        </p:spPr>
        <p:txBody>
          <a:bodyPr wrap="square" rtlCol="0">
            <a:spAutoFit/>
          </a:bodyPr>
          <a:lstStyle/>
          <a:p>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命中率 </a:t>
            </a:r>
            <a:r>
              <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50%</a:t>
            </a:r>
          </a:p>
          <a:p>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不命中所花时间 </a:t>
            </a:r>
            <a:r>
              <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 4</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 * </a:t>
            </a:r>
            <a:r>
              <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10</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 </a:t>
            </a:r>
            <a:r>
              <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 </a:t>
            </a:r>
            <a:r>
              <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2</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 * </a:t>
            </a:r>
            <a:r>
              <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190</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 </a:t>
            </a:r>
            <a:r>
              <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 </a:t>
            </a:r>
            <a:r>
              <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420</a:t>
            </a:r>
            <a:endPar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endParaRPr>
          </a:p>
        </p:txBody>
      </p:sp>
      <p:sp>
        <p:nvSpPr>
          <p:cNvPr id="15" name="箭头: 下 14">
            <a:extLst>
              <a:ext uri="{FF2B5EF4-FFF2-40B4-BE49-F238E27FC236}">
                <a16:creationId xmlns:a16="http://schemas.microsoft.com/office/drawing/2014/main" id="{28EBA332-4129-8164-56C6-916B86E651FA}"/>
              </a:ext>
            </a:extLst>
          </p:cNvPr>
          <p:cNvSpPr/>
          <p:nvPr/>
        </p:nvSpPr>
        <p:spPr>
          <a:xfrm>
            <a:off x="3593534" y="2137483"/>
            <a:ext cx="180550" cy="31038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SimHei" panose="02010609060101010101" pitchFamily="49" charset="-122"/>
              <a:cs typeface="Calibri" panose="020F0502020204030204" pitchFamily="34" charset="0"/>
            </a:endParaRPr>
          </a:p>
        </p:txBody>
      </p:sp>
      <p:sp>
        <p:nvSpPr>
          <p:cNvPr id="16" name="箭头: 下 15">
            <a:extLst>
              <a:ext uri="{FF2B5EF4-FFF2-40B4-BE49-F238E27FC236}">
                <a16:creationId xmlns:a16="http://schemas.microsoft.com/office/drawing/2014/main" id="{5B7D7CEF-B3A9-4126-F6B6-A3287F4030A4}"/>
              </a:ext>
            </a:extLst>
          </p:cNvPr>
          <p:cNvSpPr/>
          <p:nvPr/>
        </p:nvSpPr>
        <p:spPr>
          <a:xfrm>
            <a:off x="4305058" y="4468026"/>
            <a:ext cx="180550" cy="31038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SimHei" panose="02010609060101010101" pitchFamily="49" charset="-122"/>
              <a:cs typeface="Calibri" panose="020F0502020204030204" pitchFamily="34" charset="0"/>
            </a:endParaRPr>
          </a:p>
        </p:txBody>
      </p:sp>
      <p:sp>
        <p:nvSpPr>
          <p:cNvPr id="17" name="箭头: 下 16">
            <a:extLst>
              <a:ext uri="{FF2B5EF4-FFF2-40B4-BE49-F238E27FC236}">
                <a16:creationId xmlns:a16="http://schemas.microsoft.com/office/drawing/2014/main" id="{8F6D60DF-E01B-5546-FA3C-91A858C0808F}"/>
              </a:ext>
            </a:extLst>
          </p:cNvPr>
          <p:cNvSpPr/>
          <p:nvPr/>
        </p:nvSpPr>
        <p:spPr>
          <a:xfrm>
            <a:off x="10176826" y="2636682"/>
            <a:ext cx="180550" cy="31038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SimHei" panose="02010609060101010101" pitchFamily="49" charset="-122"/>
              <a:cs typeface="Calibri" panose="020F0502020204030204" pitchFamily="34" charset="0"/>
            </a:endParaRPr>
          </a:p>
        </p:txBody>
      </p:sp>
      <p:sp>
        <p:nvSpPr>
          <p:cNvPr id="25" name="箭头: 圆角右 24">
            <a:extLst>
              <a:ext uri="{FF2B5EF4-FFF2-40B4-BE49-F238E27FC236}">
                <a16:creationId xmlns:a16="http://schemas.microsoft.com/office/drawing/2014/main" id="{2117B04E-3830-A233-0A98-4B78E7E16473}"/>
              </a:ext>
            </a:extLst>
          </p:cNvPr>
          <p:cNvSpPr/>
          <p:nvPr/>
        </p:nvSpPr>
        <p:spPr>
          <a:xfrm>
            <a:off x="5835148" y="244616"/>
            <a:ext cx="768221" cy="6016403"/>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panose="020F0502020204030204" pitchFamily="34" charset="0"/>
              <a:ea typeface="SimHei" panose="02010609060101010101" pitchFamily="49" charset="-122"/>
              <a:cs typeface="Calibri" panose="020F0502020204030204" pitchFamily="34" charset="0"/>
            </a:endParaRPr>
          </a:p>
        </p:txBody>
      </p:sp>
      <p:sp>
        <p:nvSpPr>
          <p:cNvPr id="26" name="矩形 25">
            <a:extLst>
              <a:ext uri="{FF2B5EF4-FFF2-40B4-BE49-F238E27FC236}">
                <a16:creationId xmlns:a16="http://schemas.microsoft.com/office/drawing/2014/main" id="{589678D8-0A6E-5983-19E2-055A626AFDA3}"/>
              </a:ext>
            </a:extLst>
          </p:cNvPr>
          <p:cNvSpPr/>
          <p:nvPr/>
        </p:nvSpPr>
        <p:spPr>
          <a:xfrm>
            <a:off x="5451455" y="6045524"/>
            <a:ext cx="570772" cy="2154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144569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1" grpId="0"/>
      <p:bldP spid="14" grpId="0"/>
      <p:bldP spid="15" grpId="0" animBg="1"/>
      <p:bldP spid="16" grpId="0" animBg="1"/>
      <p:bldP spid="17" grpId="0" animBg="1"/>
      <p:bldP spid="25" grpId="0" animBg="1"/>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5</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en-CN" altLang="zh-CN" sz="3200" dirty="0">
                <a:latin typeface="Calibri" panose="020F0502020204030204" pitchFamily="34" charset="0"/>
                <a:ea typeface="SimHei" panose="02010609060101010101" pitchFamily="49" charset="-122"/>
                <a:cs typeface="Calibri" panose="020F0502020204030204" pitchFamily="34" charset="0"/>
              </a:rPr>
              <a:t>Outline</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sp>
        <p:nvSpPr>
          <p:cNvPr id="4" name="TextBox 3">
            <a:extLst>
              <a:ext uri="{FF2B5EF4-FFF2-40B4-BE49-F238E27FC236}">
                <a16:creationId xmlns:a16="http://schemas.microsoft.com/office/drawing/2014/main" id="{868096DB-0F35-DC41-8581-C1957835E9D1}"/>
              </a:ext>
            </a:extLst>
          </p:cNvPr>
          <p:cNvSpPr txBox="1"/>
          <p:nvPr/>
        </p:nvSpPr>
        <p:spPr>
          <a:xfrm>
            <a:off x="268437" y="1232876"/>
            <a:ext cx="10951498" cy="503535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不同类型的存储器</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SRAM -&gt; </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高速缓存（</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cache</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DRAM</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-&gt; </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主存（</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main</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memory</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CPU</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与主存的通信过程</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增强的</a:t>
            </a:r>
            <a:r>
              <a:rPr kumimoji="1" lang="en-US" altLang="zh-CN"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DRAM</a:t>
            </a:r>
          </a:p>
          <a:p>
            <a:pPr marL="742950" lvl="1" indent="-285750">
              <a:lnSpc>
                <a:spcPct val="150000"/>
              </a:lnSpc>
              <a:buFont typeface="Wingdings" pitchFamily="2" charset="2"/>
              <a:buChar char="ü"/>
            </a:pPr>
            <a:r>
              <a:rPr kumimoji="1" lang="zh-CN" altLang="en-US"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非易失性（</a:t>
            </a:r>
            <a:r>
              <a:rPr kumimoji="1" lang="en-US" altLang="zh-CN"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non-volatile</a:t>
            </a:r>
            <a:r>
              <a:rPr kumimoji="1" lang="zh-CN" altLang="en-US"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）存储器</a:t>
            </a:r>
            <a:endParaRPr kumimoji="1" lang="en-US" altLang="zh-CN"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pPr>
            <a:r>
              <a:rPr kumimoji="1" lang="en-US" altLang="zh-CN" dirty="0">
                <a:latin typeface="Calibri" panose="020F0502020204030204" pitchFamily="34" charset="0"/>
                <a:ea typeface="SimHei" panose="02010609060101010101" pitchFamily="49" charset="-122"/>
                <a:cs typeface="Calibri" panose="020F0502020204030204" pitchFamily="34" charset="0"/>
              </a:rPr>
              <a:t>ROM</a:t>
            </a:r>
            <a:r>
              <a:rPr kumimoji="1" lang="zh-CN" altLang="en-US" dirty="0">
                <a:latin typeface="Calibri" panose="020F0502020204030204" pitchFamily="34" charset="0"/>
                <a:ea typeface="SimHei" panose="02010609060101010101" pitchFamily="49" charset="-122"/>
                <a:cs typeface="Calibri" panose="020F0502020204030204" pitchFamily="34" charset="0"/>
              </a:rPr>
              <a:t>、磁盘、固态硬盘（</a:t>
            </a:r>
            <a:r>
              <a:rPr kumimoji="1" lang="en-US" altLang="zh-CN" dirty="0">
                <a:latin typeface="Calibri" panose="020F0502020204030204" pitchFamily="34" charset="0"/>
                <a:ea typeface="SimHei" panose="02010609060101010101" pitchFamily="49" charset="-122"/>
                <a:cs typeface="Calibri" panose="020F0502020204030204" pitchFamily="34" charset="0"/>
              </a:rPr>
              <a:t>SSD</a:t>
            </a:r>
            <a:r>
              <a:rPr kumimoji="1" lang="zh-CN" altLang="en-US" dirty="0">
                <a:latin typeface="Calibri" panose="020F0502020204030204" pitchFamily="34" charset="0"/>
                <a:ea typeface="SimHei" panose="02010609060101010101" pitchFamily="49" charset="-122"/>
                <a:cs typeface="Calibri" panose="020F0502020204030204" pitchFamily="34" charset="0"/>
              </a:rPr>
              <a:t>）</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高速缓存</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缓存的思想与局部性原理</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高速缓存的组织结构</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高速缓存的性能</a:t>
            </a: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高速缓存对程序性能的影响</a:t>
            </a:r>
          </a:p>
        </p:txBody>
      </p:sp>
    </p:spTree>
    <p:extLst>
      <p:ext uri="{BB962C8B-B14F-4D97-AF65-F5344CB8AC3E}">
        <p14:creationId xmlns:p14="http://schemas.microsoft.com/office/powerpoint/2010/main" val="40170139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FA72E2-1CD3-9A92-BE50-3A5B94B41D9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41C324E-F22F-7594-CE2B-59F0814D00B5}"/>
              </a:ext>
            </a:extLst>
          </p:cNvPr>
          <p:cNvSpPr>
            <a:spLocks noGrp="1"/>
          </p:cNvSpPr>
          <p:nvPr>
            <p:ph type="title"/>
          </p:nvPr>
        </p:nvSpPr>
        <p:spPr/>
        <p:txBody>
          <a:bodyPr/>
          <a:lstStyle/>
          <a:p>
            <a:endParaRPr lang="zh-CN" altLang="en-US"/>
          </a:p>
        </p:txBody>
      </p:sp>
      <p:pic>
        <p:nvPicPr>
          <p:cNvPr id="7" name="内容占位符 6">
            <a:extLst>
              <a:ext uri="{FF2B5EF4-FFF2-40B4-BE49-F238E27FC236}">
                <a16:creationId xmlns:a16="http://schemas.microsoft.com/office/drawing/2014/main" id="{C0C7F3EB-CFCE-CB20-9115-FD7CDE5093F3}"/>
              </a:ext>
            </a:extLst>
          </p:cNvPr>
          <p:cNvPicPr>
            <a:picLocks noGrp="1" noChangeAspect="1"/>
          </p:cNvPicPr>
          <p:nvPr>
            <p:ph idx="1"/>
          </p:nvPr>
        </p:nvPicPr>
        <p:blipFill>
          <a:blip r:embed="rId2"/>
          <a:srcRect t="1670"/>
          <a:stretch/>
        </p:blipFill>
        <p:spPr>
          <a:xfrm>
            <a:off x="838200" y="2845431"/>
            <a:ext cx="10515600" cy="2351663"/>
          </a:xfrm>
        </p:spPr>
      </p:pic>
      <p:pic>
        <p:nvPicPr>
          <p:cNvPr id="5" name="图片 4">
            <a:extLst>
              <a:ext uri="{FF2B5EF4-FFF2-40B4-BE49-F238E27FC236}">
                <a16:creationId xmlns:a16="http://schemas.microsoft.com/office/drawing/2014/main" id="{7CC91DE2-363A-4FDD-FFDA-6815894E672A}"/>
              </a:ext>
            </a:extLst>
          </p:cNvPr>
          <p:cNvPicPr>
            <a:picLocks noChangeAspect="1"/>
          </p:cNvPicPr>
          <p:nvPr/>
        </p:nvPicPr>
        <p:blipFill>
          <a:blip r:embed="rId3"/>
          <a:stretch>
            <a:fillRect/>
          </a:stretch>
        </p:blipFill>
        <p:spPr>
          <a:xfrm>
            <a:off x="294093" y="750905"/>
            <a:ext cx="11422069" cy="2152950"/>
          </a:xfrm>
          <a:prstGeom prst="rect">
            <a:avLst/>
          </a:prstGeom>
        </p:spPr>
      </p:pic>
      <p:sp>
        <p:nvSpPr>
          <p:cNvPr id="3" name="文本框 2">
            <a:extLst>
              <a:ext uri="{FF2B5EF4-FFF2-40B4-BE49-F238E27FC236}">
                <a16:creationId xmlns:a16="http://schemas.microsoft.com/office/drawing/2014/main" id="{84855544-E4B6-1763-0A43-DAC0E62CDDB7}"/>
              </a:ext>
            </a:extLst>
          </p:cNvPr>
          <p:cNvSpPr txBox="1"/>
          <p:nvPr/>
        </p:nvSpPr>
        <p:spPr>
          <a:xfrm>
            <a:off x="687220" y="1390897"/>
            <a:ext cx="976874" cy="584775"/>
          </a:xfrm>
          <a:prstGeom prst="rect">
            <a:avLst/>
          </a:prstGeom>
          <a:noFill/>
        </p:spPr>
        <p:txBody>
          <a:bodyPr wrap="square" rtlCol="0">
            <a:spAutoFit/>
          </a:bodyPr>
          <a:lstStyle/>
          <a:p>
            <a:r>
              <a:rPr lang="en-US" altLang="zh-CN" sz="3200" dirty="0">
                <a:solidFill>
                  <a:srgbClr val="FF0000"/>
                </a:solidFill>
              </a:rPr>
              <a:t>50%</a:t>
            </a:r>
            <a:endParaRPr lang="zh-CN" altLang="en-US" sz="3200" dirty="0">
              <a:solidFill>
                <a:srgbClr val="FF0000"/>
              </a:solidFill>
            </a:endParaRPr>
          </a:p>
        </p:txBody>
      </p:sp>
      <p:sp>
        <p:nvSpPr>
          <p:cNvPr id="4" name="文本框 3">
            <a:extLst>
              <a:ext uri="{FF2B5EF4-FFF2-40B4-BE49-F238E27FC236}">
                <a16:creationId xmlns:a16="http://schemas.microsoft.com/office/drawing/2014/main" id="{BC452E28-17D6-F6E1-38FD-39A1C2DF723D}"/>
              </a:ext>
            </a:extLst>
          </p:cNvPr>
          <p:cNvSpPr txBox="1"/>
          <p:nvPr/>
        </p:nvSpPr>
        <p:spPr>
          <a:xfrm>
            <a:off x="9865297" y="1851732"/>
            <a:ext cx="1090464" cy="584775"/>
          </a:xfrm>
          <a:prstGeom prst="rect">
            <a:avLst/>
          </a:prstGeom>
          <a:noFill/>
        </p:spPr>
        <p:txBody>
          <a:bodyPr wrap="square" rtlCol="0">
            <a:spAutoFit/>
          </a:bodyPr>
          <a:lstStyle/>
          <a:p>
            <a:r>
              <a:rPr lang="en-US" altLang="zh-CN" sz="3200" dirty="0">
                <a:solidFill>
                  <a:srgbClr val="FF0000"/>
                </a:solidFill>
              </a:rPr>
              <a:t>420</a:t>
            </a:r>
            <a:endParaRPr lang="zh-CN" altLang="en-US" sz="3200" dirty="0">
              <a:solidFill>
                <a:srgbClr val="FF0000"/>
              </a:solidFill>
            </a:endParaRPr>
          </a:p>
        </p:txBody>
      </p:sp>
    </p:spTree>
    <p:extLst>
      <p:ext uri="{BB962C8B-B14F-4D97-AF65-F5344CB8AC3E}">
        <p14:creationId xmlns:p14="http://schemas.microsoft.com/office/powerpoint/2010/main" val="5370362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51</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5738823" cy="584775"/>
          </a:xfrm>
          <a:prstGeom prst="rect">
            <a:avLst/>
          </a:prstGeom>
          <a:noFill/>
        </p:spPr>
        <p:txBody>
          <a:bodyPr wrap="square" rtlCol="0">
            <a:spAutoFit/>
          </a:bodyPr>
          <a:lstStyle/>
          <a:p>
            <a:r>
              <a:rPr kumimoji="1" lang="zh-CN" altLang="en-CN" sz="3200" dirty="0">
                <a:latin typeface="Calibri" panose="020F0502020204030204" pitchFamily="34" charset="0"/>
                <a:ea typeface="SimHei" panose="02010609060101010101" pitchFamily="49" charset="-122"/>
                <a:cs typeface="Calibri" panose="020F0502020204030204" pitchFamily="34" charset="0"/>
              </a:rPr>
              <a:t>对比</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不同的组索引方法</a:t>
            </a:r>
            <a:endParaRPr kumimoji="1" lang="en-US" altLang="zh-CN" sz="3200" dirty="0">
              <a:latin typeface="Calibri" panose="020F0502020204030204" pitchFamily="34" charset="0"/>
              <a:ea typeface="SimHei" panose="02010609060101010101" pitchFamily="49" charset="-122"/>
              <a:cs typeface="Calibri" panose="020F0502020204030204" pitchFamily="34" charset="0"/>
            </a:endParaRPr>
          </a:p>
        </p:txBody>
      </p:sp>
      <p:pic>
        <p:nvPicPr>
          <p:cNvPr id="3" name="Picture 2">
            <a:extLst>
              <a:ext uri="{FF2B5EF4-FFF2-40B4-BE49-F238E27FC236}">
                <a16:creationId xmlns:a16="http://schemas.microsoft.com/office/drawing/2014/main" id="{19F969A0-C7EF-5E45-998C-0E6EF284CA7A}"/>
              </a:ext>
            </a:extLst>
          </p:cNvPr>
          <p:cNvPicPr>
            <a:picLocks noChangeAspect="1"/>
          </p:cNvPicPr>
          <p:nvPr/>
        </p:nvPicPr>
        <p:blipFill rotWithShape="1">
          <a:blip r:embed="rId2"/>
          <a:srcRect r="2496" b="525"/>
          <a:stretch/>
        </p:blipFill>
        <p:spPr>
          <a:xfrm>
            <a:off x="4897760" y="1322587"/>
            <a:ext cx="2743202" cy="4861643"/>
          </a:xfrm>
          <a:prstGeom prst="rect">
            <a:avLst/>
          </a:prstGeom>
        </p:spPr>
      </p:pic>
      <p:pic>
        <p:nvPicPr>
          <p:cNvPr id="8" name="Picture 7">
            <a:extLst>
              <a:ext uri="{FF2B5EF4-FFF2-40B4-BE49-F238E27FC236}">
                <a16:creationId xmlns:a16="http://schemas.microsoft.com/office/drawing/2014/main" id="{FB576580-A338-394B-B224-18A6E416B41B}"/>
              </a:ext>
            </a:extLst>
          </p:cNvPr>
          <p:cNvPicPr>
            <a:picLocks noChangeAspect="1"/>
          </p:cNvPicPr>
          <p:nvPr/>
        </p:nvPicPr>
        <p:blipFill rotWithShape="1">
          <a:blip r:embed="rId3"/>
          <a:srcRect r="506" b="525"/>
          <a:stretch/>
        </p:blipFill>
        <p:spPr>
          <a:xfrm>
            <a:off x="8525228" y="1322588"/>
            <a:ext cx="2743201" cy="4861643"/>
          </a:xfrm>
          <a:prstGeom prst="rect">
            <a:avLst/>
          </a:prstGeom>
        </p:spPr>
      </p:pic>
      <p:pic>
        <p:nvPicPr>
          <p:cNvPr id="9" name="Picture 8">
            <a:extLst>
              <a:ext uri="{FF2B5EF4-FFF2-40B4-BE49-F238E27FC236}">
                <a16:creationId xmlns:a16="http://schemas.microsoft.com/office/drawing/2014/main" id="{B1284F59-861C-E049-8EB6-828A7BC4158A}"/>
              </a:ext>
            </a:extLst>
          </p:cNvPr>
          <p:cNvPicPr>
            <a:picLocks noChangeAspect="1"/>
          </p:cNvPicPr>
          <p:nvPr/>
        </p:nvPicPr>
        <p:blipFill rotWithShape="1">
          <a:blip r:embed="rId4"/>
          <a:srcRect r="1917" b="1723"/>
          <a:stretch/>
        </p:blipFill>
        <p:spPr>
          <a:xfrm>
            <a:off x="1006938" y="3050392"/>
            <a:ext cx="2629176" cy="1406031"/>
          </a:xfrm>
          <a:prstGeom prst="rect">
            <a:avLst/>
          </a:prstGeom>
        </p:spPr>
      </p:pic>
      <p:sp>
        <p:nvSpPr>
          <p:cNvPr id="10" name="TextBox 9">
            <a:extLst>
              <a:ext uri="{FF2B5EF4-FFF2-40B4-BE49-F238E27FC236}">
                <a16:creationId xmlns:a16="http://schemas.microsoft.com/office/drawing/2014/main" id="{EB298612-F6C2-4846-BC10-93B4126FC6E2}"/>
              </a:ext>
            </a:extLst>
          </p:cNvPr>
          <p:cNvSpPr txBox="1"/>
          <p:nvPr/>
        </p:nvSpPr>
        <p:spPr>
          <a:xfrm>
            <a:off x="5129969" y="6273941"/>
            <a:ext cx="1569660" cy="369332"/>
          </a:xfrm>
          <a:prstGeom prst="rect">
            <a:avLst/>
          </a:prstGeom>
          <a:noFill/>
        </p:spPr>
        <p:txBody>
          <a:bodyPr wrap="none" rtlCol="0">
            <a:spAutoFit/>
          </a:bodyPr>
          <a:lstStyle/>
          <a:p>
            <a:r>
              <a:rPr kumimoji="1" lang="zh-CN" altLang="en-CN" dirty="0">
                <a:latin typeface="SimHei" panose="02010609060101010101" pitchFamily="49" charset="-122"/>
                <a:ea typeface="SimHei" panose="02010609060101010101" pitchFamily="49" charset="-122"/>
              </a:rPr>
              <a:t>中间位</a:t>
            </a:r>
            <a:r>
              <a:rPr kumimoji="1" lang="zh-CN" altLang="en-US" dirty="0">
                <a:latin typeface="SimHei" panose="02010609060101010101" pitchFamily="49" charset="-122"/>
                <a:ea typeface="SimHei" panose="02010609060101010101" pitchFamily="49" charset="-122"/>
              </a:rPr>
              <a:t>组索引</a:t>
            </a:r>
          </a:p>
        </p:txBody>
      </p:sp>
      <p:sp>
        <p:nvSpPr>
          <p:cNvPr id="12" name="TextBox 11">
            <a:extLst>
              <a:ext uri="{FF2B5EF4-FFF2-40B4-BE49-F238E27FC236}">
                <a16:creationId xmlns:a16="http://schemas.microsoft.com/office/drawing/2014/main" id="{60EB5BC7-4311-6748-AB48-8185C4DB399B}"/>
              </a:ext>
            </a:extLst>
          </p:cNvPr>
          <p:cNvSpPr txBox="1"/>
          <p:nvPr/>
        </p:nvSpPr>
        <p:spPr>
          <a:xfrm>
            <a:off x="8877255" y="6273941"/>
            <a:ext cx="1338828" cy="369332"/>
          </a:xfrm>
          <a:prstGeom prst="rect">
            <a:avLst/>
          </a:prstGeom>
          <a:noFill/>
        </p:spPr>
        <p:txBody>
          <a:bodyPr wrap="none" rtlCol="0">
            <a:spAutoFit/>
          </a:bodyPr>
          <a:lstStyle/>
          <a:p>
            <a:r>
              <a:rPr kumimoji="1" lang="zh-CN" altLang="en-US" dirty="0">
                <a:latin typeface="SimHei" panose="02010609060101010101" pitchFamily="49" charset="-122"/>
                <a:ea typeface="SimHei" panose="02010609060101010101" pitchFamily="49" charset="-122"/>
              </a:rPr>
              <a:t>高</a:t>
            </a:r>
            <a:r>
              <a:rPr kumimoji="1" lang="zh-CN" altLang="en-CN" dirty="0">
                <a:latin typeface="SimHei" panose="02010609060101010101" pitchFamily="49" charset="-122"/>
                <a:ea typeface="SimHei" panose="02010609060101010101" pitchFamily="49" charset="-122"/>
              </a:rPr>
              <a:t>位</a:t>
            </a:r>
            <a:r>
              <a:rPr kumimoji="1" lang="zh-CN" altLang="en-US" dirty="0">
                <a:latin typeface="SimHei" panose="02010609060101010101" pitchFamily="49" charset="-122"/>
                <a:ea typeface="SimHei" panose="02010609060101010101" pitchFamily="49" charset="-122"/>
              </a:rPr>
              <a:t>组索引</a:t>
            </a:r>
          </a:p>
        </p:txBody>
      </p:sp>
    </p:spTree>
    <p:extLst>
      <p:ext uri="{BB962C8B-B14F-4D97-AF65-F5344CB8AC3E}">
        <p14:creationId xmlns:p14="http://schemas.microsoft.com/office/powerpoint/2010/main" val="222072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52</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5364266" cy="584775"/>
          </a:xfrm>
          <a:prstGeom prst="rect">
            <a:avLst/>
          </a:prstGeom>
          <a:noFill/>
        </p:spPr>
        <p:txBody>
          <a:bodyPr wrap="square" rtlCol="0">
            <a:spAutoFit/>
          </a:bodyPr>
          <a:lstStyle/>
          <a:p>
            <a:r>
              <a:rPr kumimoji="1" lang="en-US" altLang="zh-CN" sz="3200" dirty="0">
                <a:latin typeface="Calibri" panose="020F0502020204030204" pitchFamily="34" charset="0"/>
                <a:ea typeface="SimHei" panose="02010609060101010101" pitchFamily="49" charset="-122"/>
                <a:cs typeface="Calibri" panose="020F0502020204030204" pitchFamily="34" charset="0"/>
              </a:rPr>
              <a:t>Intel Core i7</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 </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Cache</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 </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Hierarchy</a:t>
            </a:r>
          </a:p>
        </p:txBody>
      </p:sp>
      <p:pic>
        <p:nvPicPr>
          <p:cNvPr id="2" name="Picture 1">
            <a:extLst>
              <a:ext uri="{FF2B5EF4-FFF2-40B4-BE49-F238E27FC236}">
                <a16:creationId xmlns:a16="http://schemas.microsoft.com/office/drawing/2014/main" id="{115A9014-AA62-9B48-954A-6E8738B8E844}"/>
              </a:ext>
            </a:extLst>
          </p:cNvPr>
          <p:cNvPicPr>
            <a:picLocks noChangeAspect="1"/>
          </p:cNvPicPr>
          <p:nvPr/>
        </p:nvPicPr>
        <p:blipFill rotWithShape="1">
          <a:blip r:embed="rId2"/>
          <a:srcRect r="845" b="594"/>
          <a:stretch/>
        </p:blipFill>
        <p:spPr>
          <a:xfrm>
            <a:off x="1710580" y="1232876"/>
            <a:ext cx="8770840" cy="5357098"/>
          </a:xfrm>
          <a:prstGeom prst="rect">
            <a:avLst/>
          </a:prstGeom>
        </p:spPr>
      </p:pic>
      <p:cxnSp>
        <p:nvCxnSpPr>
          <p:cNvPr id="4" name="Straight Connector 3">
            <a:extLst>
              <a:ext uri="{FF2B5EF4-FFF2-40B4-BE49-F238E27FC236}">
                <a16:creationId xmlns:a16="http://schemas.microsoft.com/office/drawing/2014/main" id="{4E0D9471-9579-754A-9FA7-FB8CD06B7426}"/>
              </a:ext>
            </a:extLst>
          </p:cNvPr>
          <p:cNvCxnSpPr/>
          <p:nvPr/>
        </p:nvCxnSpPr>
        <p:spPr>
          <a:xfrm>
            <a:off x="9198591" y="5268036"/>
            <a:ext cx="750627"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11353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53</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5364266"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练习：</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Intel Core i7</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 </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L1 d-cache</a:t>
            </a:r>
          </a:p>
        </p:txBody>
      </p:sp>
      <p:pic>
        <p:nvPicPr>
          <p:cNvPr id="3" name="Picture 2">
            <a:extLst>
              <a:ext uri="{FF2B5EF4-FFF2-40B4-BE49-F238E27FC236}">
                <a16:creationId xmlns:a16="http://schemas.microsoft.com/office/drawing/2014/main" id="{3E43995E-766A-B44C-B33C-BD498D450829}"/>
              </a:ext>
            </a:extLst>
          </p:cNvPr>
          <p:cNvPicPr>
            <a:picLocks noChangeAspect="1"/>
          </p:cNvPicPr>
          <p:nvPr/>
        </p:nvPicPr>
        <p:blipFill rotWithShape="1">
          <a:blip r:embed="rId2"/>
          <a:srcRect t="-1" r="725" b="444"/>
          <a:stretch/>
        </p:blipFill>
        <p:spPr>
          <a:xfrm>
            <a:off x="1801690" y="1232876"/>
            <a:ext cx="8526341" cy="5355493"/>
          </a:xfrm>
          <a:prstGeom prst="rect">
            <a:avLst/>
          </a:prstGeom>
        </p:spPr>
      </p:pic>
    </p:spTree>
    <p:extLst>
      <p:ext uri="{BB962C8B-B14F-4D97-AF65-F5344CB8AC3E}">
        <p14:creationId xmlns:p14="http://schemas.microsoft.com/office/powerpoint/2010/main" val="21583621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54</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5364266"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练习：</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Intel Core i7</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 </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L1 d-cache</a:t>
            </a:r>
          </a:p>
        </p:txBody>
      </p:sp>
      <p:pic>
        <p:nvPicPr>
          <p:cNvPr id="2" name="Picture 1">
            <a:extLst>
              <a:ext uri="{FF2B5EF4-FFF2-40B4-BE49-F238E27FC236}">
                <a16:creationId xmlns:a16="http://schemas.microsoft.com/office/drawing/2014/main" id="{22E813F9-5858-6342-8D9C-A27C2708B368}"/>
              </a:ext>
            </a:extLst>
          </p:cNvPr>
          <p:cNvPicPr>
            <a:picLocks noChangeAspect="1"/>
          </p:cNvPicPr>
          <p:nvPr/>
        </p:nvPicPr>
        <p:blipFill>
          <a:blip r:embed="rId2"/>
          <a:stretch>
            <a:fillRect/>
          </a:stretch>
        </p:blipFill>
        <p:spPr>
          <a:xfrm>
            <a:off x="1736725" y="1232876"/>
            <a:ext cx="8718550" cy="5416851"/>
          </a:xfrm>
          <a:prstGeom prst="rect">
            <a:avLst/>
          </a:prstGeom>
        </p:spPr>
      </p:pic>
    </p:spTree>
    <p:extLst>
      <p:ext uri="{BB962C8B-B14F-4D97-AF65-F5344CB8AC3E}">
        <p14:creationId xmlns:p14="http://schemas.microsoft.com/office/powerpoint/2010/main" val="29023604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55</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en-CN" altLang="zh-CN" sz="3200" dirty="0">
                <a:latin typeface="Calibri" panose="020F0502020204030204" pitchFamily="34" charset="0"/>
                <a:ea typeface="SimHei" panose="02010609060101010101" pitchFamily="49" charset="-122"/>
                <a:cs typeface="Calibri" panose="020F0502020204030204" pitchFamily="34" charset="0"/>
              </a:rPr>
              <a:t>Outline</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sp>
        <p:nvSpPr>
          <p:cNvPr id="4" name="TextBox 3">
            <a:extLst>
              <a:ext uri="{FF2B5EF4-FFF2-40B4-BE49-F238E27FC236}">
                <a16:creationId xmlns:a16="http://schemas.microsoft.com/office/drawing/2014/main" id="{868096DB-0F35-DC41-8581-C1957835E9D1}"/>
              </a:ext>
            </a:extLst>
          </p:cNvPr>
          <p:cNvSpPr txBox="1"/>
          <p:nvPr/>
        </p:nvSpPr>
        <p:spPr>
          <a:xfrm>
            <a:off x="268437" y="1232876"/>
            <a:ext cx="10951498" cy="545085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不同类型的存储器</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SRAM -&gt; </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高速缓存（</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cache</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DRAM</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-&gt; </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主存（</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main</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memory</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CPU</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与主存的通信过程</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增强的</a:t>
            </a:r>
            <a:r>
              <a:rPr kumimoji="1" lang="en-US" altLang="zh-CN"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DRAM</a:t>
            </a:r>
          </a:p>
          <a:p>
            <a:pPr marL="742950" lvl="1" indent="-285750">
              <a:lnSpc>
                <a:spcPct val="150000"/>
              </a:lnSpc>
              <a:buFont typeface="Wingdings" pitchFamily="2" charset="2"/>
              <a:buChar char="ü"/>
            </a:pPr>
            <a:r>
              <a:rPr kumimoji="1" lang="zh-CN" altLang="en-US"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非易失性（</a:t>
            </a:r>
            <a:r>
              <a:rPr kumimoji="1" lang="en-US" altLang="zh-CN"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non-volatile</a:t>
            </a:r>
            <a:r>
              <a:rPr kumimoji="1" lang="zh-CN" altLang="en-US"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）存储器</a:t>
            </a:r>
            <a:endParaRPr kumimoji="1" lang="en-US" altLang="zh-CN"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pPr>
            <a:r>
              <a:rPr kumimoji="1" lang="en-US" altLang="zh-CN" dirty="0">
                <a:latin typeface="Calibri" panose="020F0502020204030204" pitchFamily="34" charset="0"/>
                <a:ea typeface="SimHei" panose="02010609060101010101" pitchFamily="49" charset="-122"/>
                <a:cs typeface="Calibri" panose="020F0502020204030204" pitchFamily="34" charset="0"/>
              </a:rPr>
              <a:t>ROM</a:t>
            </a:r>
            <a:r>
              <a:rPr kumimoji="1" lang="zh-CN" altLang="en-US" dirty="0">
                <a:latin typeface="Calibri" panose="020F0502020204030204" pitchFamily="34" charset="0"/>
                <a:ea typeface="SimHei" panose="02010609060101010101" pitchFamily="49" charset="-122"/>
                <a:cs typeface="Calibri" panose="020F0502020204030204" pitchFamily="34" charset="0"/>
              </a:rPr>
              <a:t>、磁盘、固态硬盘（</a:t>
            </a:r>
            <a:r>
              <a:rPr kumimoji="1" lang="en-US" altLang="zh-CN" dirty="0">
                <a:latin typeface="Calibri" panose="020F0502020204030204" pitchFamily="34" charset="0"/>
                <a:ea typeface="SimHei" panose="02010609060101010101" pitchFamily="49" charset="-122"/>
                <a:cs typeface="Calibri" panose="020F0502020204030204" pitchFamily="34" charset="0"/>
              </a:rPr>
              <a:t>SSD</a:t>
            </a:r>
            <a:r>
              <a:rPr kumimoji="1" lang="zh-CN" altLang="en-US" dirty="0">
                <a:latin typeface="Calibri" panose="020F0502020204030204" pitchFamily="34" charset="0"/>
                <a:ea typeface="SimHei" panose="02010609060101010101" pitchFamily="49" charset="-122"/>
                <a:cs typeface="Calibri" panose="020F0502020204030204" pitchFamily="34" charset="0"/>
              </a:rPr>
              <a:t>）</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高速缓存</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缓存的思想与局部性原理</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高速缓存的组织结构</a:t>
            </a:r>
            <a:endParaRPr kumimoji="1" lang="en-US" altLang="zh-CN"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高速缓存的性能</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latin typeface="Calibri" panose="020F0502020204030204" pitchFamily="34" charset="0"/>
                <a:ea typeface="SimHei" panose="02010609060101010101" pitchFamily="49" charset="-122"/>
                <a:cs typeface="Calibri" panose="020F0502020204030204" pitchFamily="34" charset="0"/>
              </a:rPr>
              <a:t>高速缓存对程序性能的影响</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30124982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56</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高速缓存的性能指标</a:t>
            </a:r>
            <a:endParaRPr kumimoji="1" lang="en-US" altLang="zh-CN" sz="3200" dirty="0">
              <a:latin typeface="Calibri" panose="020F0502020204030204" pitchFamily="34" charset="0"/>
              <a:ea typeface="SimHei" panose="02010609060101010101" pitchFamily="49" charset="-122"/>
              <a:cs typeface="Calibri" panose="020F0502020204030204" pitchFamily="34" charset="0"/>
            </a:endParaRPr>
          </a:p>
        </p:txBody>
      </p:sp>
      <p:sp>
        <p:nvSpPr>
          <p:cNvPr id="4" name="TextBox 3">
            <a:extLst>
              <a:ext uri="{FF2B5EF4-FFF2-40B4-BE49-F238E27FC236}">
                <a16:creationId xmlns:a16="http://schemas.microsoft.com/office/drawing/2014/main" id="{4069B805-F484-D54D-8442-DC13E209A95F}"/>
              </a:ext>
            </a:extLst>
          </p:cNvPr>
          <p:cNvSpPr txBox="1"/>
          <p:nvPr/>
        </p:nvSpPr>
        <p:spPr>
          <a:xfrm>
            <a:off x="268437" y="1232876"/>
            <a:ext cx="7503963" cy="461536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不命中率（</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miss rate</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：不命中次数</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访问次数</a:t>
            </a:r>
          </a:p>
          <a:p>
            <a:pPr marL="285750" indent="-285750">
              <a:lnSpc>
                <a:spcPct val="150000"/>
              </a:lnSpc>
              <a:buFont typeface="Arial" panose="020B0604020202020204" pitchFamily="34" charset="0"/>
              <a:buChar char="•"/>
            </a:pP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命中率（</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hit rate</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1</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miss rate</a:t>
            </a:r>
          </a:p>
          <a:p>
            <a:pPr marL="285750" indent="-285750">
              <a:lnSpc>
                <a:spcPct val="150000"/>
              </a:lnSpc>
              <a:buFont typeface="Arial" panose="020B0604020202020204" pitchFamily="34" charset="0"/>
              <a:buChar char="•"/>
            </a:pP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命中时间（</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hit time</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：从高速缓存传送一个字到</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CPU</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所需的时间</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Arial" panose="020B0604020202020204" pitchFamily="34" charset="0"/>
              <a:buChar cha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包括组选择、行匹配、字选择</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Arial" panose="020B0604020202020204" pitchFamily="34" charset="0"/>
              <a:buChar char="•"/>
            </a:pP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L1</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cache</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大概是几个时钟周期</a:t>
            </a:r>
          </a:p>
          <a:p>
            <a:pPr marL="285750" indent="-285750">
              <a:lnSpc>
                <a:spcPct val="150000"/>
              </a:lnSpc>
              <a:buFont typeface="Arial" panose="020B0604020202020204" pitchFamily="34" charset="0"/>
              <a:buChar char="•"/>
            </a:pP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不命中处罚（</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miss penalty</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：由于不命中所需要的额外时间</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L1</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不命中会从</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L2</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得到服务处罚，约</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10</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个周期</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L2</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不命中会从</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L3</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处得到服务处罚，约</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50</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个周期</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L3</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不命中会从主存得到服务处罚，约</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200</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个周期</a:t>
            </a:r>
          </a:p>
          <a:p>
            <a:pPr marL="742950" lvl="1" indent="-285750">
              <a:lnSpc>
                <a:spcPct val="150000"/>
              </a:lnSpc>
              <a:buFont typeface="Wingdings" pitchFamily="2" charset="2"/>
              <a:buChar char="ü"/>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已知</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L1</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访问时间为</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2</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个周期，</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L2</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服务处罚是</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10</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个周期，那么</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L1</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的一个不命中在 </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L2</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中命中一共要花多少个时钟周期？</a:t>
            </a:r>
          </a:p>
        </p:txBody>
      </p:sp>
    </p:spTree>
    <p:extLst>
      <p:ext uri="{BB962C8B-B14F-4D97-AF65-F5344CB8AC3E}">
        <p14:creationId xmlns:p14="http://schemas.microsoft.com/office/powerpoint/2010/main" val="11889741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57</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6611333"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影响高速缓存性能的因素（</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trade-off</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a:t>
            </a:r>
            <a:endParaRPr kumimoji="1" lang="en-US" altLang="zh-CN" sz="3200" dirty="0">
              <a:latin typeface="Calibri" panose="020F0502020204030204" pitchFamily="34" charset="0"/>
              <a:ea typeface="SimHei" panose="02010609060101010101" pitchFamily="49" charset="-122"/>
              <a:cs typeface="Calibri" panose="020F0502020204030204" pitchFamily="34" charset="0"/>
            </a:endParaRPr>
          </a:p>
        </p:txBody>
      </p:sp>
      <p:sp>
        <p:nvSpPr>
          <p:cNvPr id="12" name="文本框 1">
            <a:extLst>
              <a:ext uri="{FF2B5EF4-FFF2-40B4-BE49-F238E27FC236}">
                <a16:creationId xmlns:a16="http://schemas.microsoft.com/office/drawing/2014/main" id="{0DEA0AB5-EBB6-6649-8875-E32650A84420}"/>
              </a:ext>
            </a:extLst>
          </p:cNvPr>
          <p:cNvSpPr txBox="1"/>
          <p:nvPr/>
        </p:nvSpPr>
        <p:spPr>
          <a:xfrm>
            <a:off x="268438" y="1232876"/>
            <a:ext cx="9625153" cy="503086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高速缓存大小</a:t>
            </a: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较大的高速缓存可提高命中率</a:t>
            </a: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但也可能增加命中时间</a:t>
            </a:r>
          </a:p>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块大小</a:t>
            </a: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较大的块可能可以更有效地利用空间局部性</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但在高速缓存大小一定的情况下也意味着高速缓存行数更少，可能增加不命中率</a:t>
            </a:r>
          </a:p>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相联度</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增大相联度可降低产生</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抖动</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的概率</a:t>
            </a: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但会增加成本、命中时间和不命中处罚</a:t>
            </a:r>
          </a:p>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写策略</a:t>
            </a: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写回 </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写分配：可减少数据传输的次数</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直写 </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lang="zh-CN" altLang="en-CN" dirty="0">
                <a:solidFill>
                  <a:prstClr val="black"/>
                </a:solidFill>
                <a:latin typeface="Calibri" panose="020F0502020204030204" pitchFamily="34" charset="0"/>
                <a:ea typeface="SimHei" panose="02010609060101010101" pitchFamily="49" charset="-122"/>
                <a:cs typeface="Calibri" panose="020F0502020204030204" pitchFamily="34" charset="0"/>
              </a:rPr>
              <a:t>非写分配</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：容易实现，不命中开销小</a:t>
            </a:r>
          </a:p>
        </p:txBody>
      </p:sp>
    </p:spTree>
    <p:extLst>
      <p:ext uri="{BB962C8B-B14F-4D97-AF65-F5344CB8AC3E}">
        <p14:creationId xmlns:p14="http://schemas.microsoft.com/office/powerpoint/2010/main" val="884337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58</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en-CN" altLang="zh-CN" sz="3200" dirty="0">
                <a:latin typeface="Calibri" panose="020F0502020204030204" pitchFamily="34" charset="0"/>
                <a:ea typeface="SimHei" panose="02010609060101010101" pitchFamily="49" charset="-122"/>
                <a:cs typeface="Calibri" panose="020F0502020204030204" pitchFamily="34" charset="0"/>
              </a:rPr>
              <a:t>Outline</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sp>
        <p:nvSpPr>
          <p:cNvPr id="4" name="TextBox 3">
            <a:extLst>
              <a:ext uri="{FF2B5EF4-FFF2-40B4-BE49-F238E27FC236}">
                <a16:creationId xmlns:a16="http://schemas.microsoft.com/office/drawing/2014/main" id="{868096DB-0F35-DC41-8581-C1957835E9D1}"/>
              </a:ext>
            </a:extLst>
          </p:cNvPr>
          <p:cNvSpPr txBox="1"/>
          <p:nvPr/>
        </p:nvSpPr>
        <p:spPr>
          <a:xfrm>
            <a:off x="268437" y="1232876"/>
            <a:ext cx="10951498" cy="545085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不同类型的存储器</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SRAM -&gt; </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高速缓存（</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cache</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DRAM</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-&gt; </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主存（</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main</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memory</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CPU</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与主存的通信过程</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增强的</a:t>
            </a:r>
            <a:r>
              <a:rPr kumimoji="1" lang="en-US" altLang="zh-CN"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DRAM</a:t>
            </a:r>
          </a:p>
          <a:p>
            <a:pPr marL="742950" lvl="1" indent="-285750">
              <a:lnSpc>
                <a:spcPct val="150000"/>
              </a:lnSpc>
              <a:buFont typeface="Wingdings" pitchFamily="2" charset="2"/>
              <a:buChar char="ü"/>
            </a:pPr>
            <a:r>
              <a:rPr kumimoji="1" lang="zh-CN" altLang="en-US"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非易失性（</a:t>
            </a:r>
            <a:r>
              <a:rPr kumimoji="1" lang="en-US" altLang="zh-CN"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non-volatile</a:t>
            </a:r>
            <a:r>
              <a:rPr kumimoji="1" lang="zh-CN" altLang="en-US"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）存储器</a:t>
            </a:r>
            <a:endParaRPr kumimoji="1" lang="en-US" altLang="zh-CN"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pPr>
            <a:r>
              <a:rPr kumimoji="1" lang="en-US" altLang="zh-CN" dirty="0">
                <a:latin typeface="Calibri" panose="020F0502020204030204" pitchFamily="34" charset="0"/>
                <a:ea typeface="SimHei" panose="02010609060101010101" pitchFamily="49" charset="-122"/>
                <a:cs typeface="Calibri" panose="020F0502020204030204" pitchFamily="34" charset="0"/>
              </a:rPr>
              <a:t>ROM</a:t>
            </a:r>
            <a:r>
              <a:rPr kumimoji="1" lang="zh-CN" altLang="en-US" dirty="0">
                <a:latin typeface="Calibri" panose="020F0502020204030204" pitchFamily="34" charset="0"/>
                <a:ea typeface="SimHei" panose="02010609060101010101" pitchFamily="49" charset="-122"/>
                <a:cs typeface="Calibri" panose="020F0502020204030204" pitchFamily="34" charset="0"/>
              </a:rPr>
              <a:t>、磁盘、固态硬盘（</a:t>
            </a:r>
            <a:r>
              <a:rPr kumimoji="1" lang="en-US" altLang="zh-CN" dirty="0">
                <a:latin typeface="Calibri" panose="020F0502020204030204" pitchFamily="34" charset="0"/>
                <a:ea typeface="SimHei" panose="02010609060101010101" pitchFamily="49" charset="-122"/>
                <a:cs typeface="Calibri" panose="020F0502020204030204" pitchFamily="34" charset="0"/>
              </a:rPr>
              <a:t>SSD</a:t>
            </a:r>
            <a:r>
              <a:rPr kumimoji="1" lang="zh-CN" altLang="en-US" dirty="0">
                <a:latin typeface="Calibri" panose="020F0502020204030204" pitchFamily="34" charset="0"/>
                <a:ea typeface="SimHei" panose="02010609060101010101" pitchFamily="49" charset="-122"/>
                <a:cs typeface="Calibri" panose="020F0502020204030204" pitchFamily="34" charset="0"/>
              </a:rPr>
              <a:t>）</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高速缓存</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缓存的思想与局部性原理</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高速缓存的组织结构</a:t>
            </a:r>
            <a:endParaRPr kumimoji="1" lang="en-US" altLang="zh-CN"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latin typeface="Calibri" panose="020F0502020204030204" pitchFamily="34" charset="0"/>
                <a:ea typeface="SimHei" panose="02010609060101010101" pitchFamily="49" charset="-122"/>
                <a:cs typeface="Calibri" panose="020F0502020204030204" pitchFamily="34" charset="0"/>
              </a:rPr>
              <a:t>高速缓存的性能</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高速缓存对程序性能的影响：和</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optimization</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一起讲</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15561467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6944AC3-E599-2349-876F-2BD18851E21E}"/>
              </a:ext>
            </a:extLst>
          </p:cNvPr>
          <p:cNvGrpSpPr/>
          <p:nvPr/>
        </p:nvGrpSpPr>
        <p:grpSpPr>
          <a:xfrm>
            <a:off x="2399176" y="2585468"/>
            <a:ext cx="7393647" cy="1687064"/>
            <a:chOff x="1641575" y="2677801"/>
            <a:chExt cx="7393647" cy="1687064"/>
          </a:xfrm>
        </p:grpSpPr>
        <p:sp>
          <p:nvSpPr>
            <p:cNvPr id="7" name="TextBox 6">
              <a:extLst>
                <a:ext uri="{FF2B5EF4-FFF2-40B4-BE49-F238E27FC236}">
                  <a16:creationId xmlns:a16="http://schemas.microsoft.com/office/drawing/2014/main" id="{989B2C29-6C36-CC44-A825-1EB7BA0CADF3}"/>
                </a:ext>
              </a:extLst>
            </p:cNvPr>
            <p:cNvSpPr txBox="1"/>
            <p:nvPr/>
          </p:nvSpPr>
          <p:spPr>
            <a:xfrm>
              <a:off x="1641575" y="2967335"/>
              <a:ext cx="5810050" cy="1107996"/>
            </a:xfrm>
            <a:prstGeom prst="rect">
              <a:avLst/>
            </a:prstGeom>
            <a:noFill/>
          </p:spPr>
          <p:txBody>
            <a:bodyPr wrap="square" rtlCol="0">
              <a:spAutoFit/>
            </a:bodyPr>
            <a:lstStyle/>
            <a:p>
              <a:pPr algn="ctr"/>
              <a:r>
                <a:rPr kumimoji="1" lang="en-US" altLang="zh-CN" sz="6600" dirty="0"/>
                <a:t>Thank</a:t>
              </a:r>
              <a:r>
                <a:rPr kumimoji="1" lang="zh-CN" altLang="en-US" sz="6600" dirty="0"/>
                <a:t> </a:t>
              </a:r>
              <a:r>
                <a:rPr kumimoji="1" lang="en-US" altLang="zh-CN" sz="6600" dirty="0"/>
                <a:t>you!</a:t>
              </a:r>
              <a:endParaRPr kumimoji="1" lang="zh-CN" altLang="en-US" sz="6600" dirty="0"/>
            </a:p>
          </p:txBody>
        </p:sp>
        <p:pic>
          <p:nvPicPr>
            <p:cNvPr id="3" name="图片 3">
              <a:extLst>
                <a:ext uri="{FF2B5EF4-FFF2-40B4-BE49-F238E27FC236}">
                  <a16:creationId xmlns:a16="http://schemas.microsoft.com/office/drawing/2014/main" id="{A2F7A61C-D60C-8F44-8D57-D33E1FE70A47}"/>
                </a:ext>
              </a:extLst>
            </p:cNvPr>
            <p:cNvPicPr>
              <a:picLocks noChangeAspect="1"/>
            </p:cNvPicPr>
            <p:nvPr/>
          </p:nvPicPr>
          <p:blipFill>
            <a:blip r:embed="rId2"/>
            <a:stretch>
              <a:fillRect/>
            </a:stretch>
          </p:blipFill>
          <p:spPr>
            <a:xfrm>
              <a:off x="7180335" y="2677801"/>
              <a:ext cx="1854887" cy="1687064"/>
            </a:xfrm>
            <a:prstGeom prst="rect">
              <a:avLst/>
            </a:prstGeom>
          </p:spPr>
        </p:pic>
      </p:grpSp>
    </p:spTree>
    <p:extLst>
      <p:ext uri="{BB962C8B-B14F-4D97-AF65-F5344CB8AC3E}">
        <p14:creationId xmlns:p14="http://schemas.microsoft.com/office/powerpoint/2010/main" val="3591565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6</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en-CN" altLang="zh-CN" sz="3200" dirty="0">
                <a:latin typeface="Calibri" panose="020F0502020204030204" pitchFamily="34" charset="0"/>
                <a:ea typeface="SimHei" panose="02010609060101010101" pitchFamily="49" charset="-122"/>
                <a:cs typeface="Calibri" panose="020F0502020204030204" pitchFamily="34" charset="0"/>
              </a:rPr>
              <a:t>Outline</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sp>
        <p:nvSpPr>
          <p:cNvPr id="4" name="TextBox 3">
            <a:extLst>
              <a:ext uri="{FF2B5EF4-FFF2-40B4-BE49-F238E27FC236}">
                <a16:creationId xmlns:a16="http://schemas.microsoft.com/office/drawing/2014/main" id="{868096DB-0F35-DC41-8581-C1957835E9D1}"/>
              </a:ext>
            </a:extLst>
          </p:cNvPr>
          <p:cNvSpPr txBox="1"/>
          <p:nvPr/>
        </p:nvSpPr>
        <p:spPr>
          <a:xfrm>
            <a:off x="268437" y="1232876"/>
            <a:ext cx="10951498" cy="503535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不同类型的存储器</a:t>
            </a:r>
            <a:endParaRPr kumimoji="1" lang="en-US" altLang="zh-CN"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SRAM -&gt; </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高速缓存（</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cache</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DRAM</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-&gt; </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主存（</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main</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memory</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pP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CPU</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与主存的通信过程</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增强的</a:t>
            </a:r>
            <a:r>
              <a:rPr kumimoji="1" lang="en-US" altLang="zh-CN"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DRAM</a:t>
            </a:r>
          </a:p>
          <a:p>
            <a:pPr marL="742950" lvl="1" indent="-285750">
              <a:lnSpc>
                <a:spcPct val="150000"/>
              </a:lnSpc>
              <a:buFont typeface="Wingdings" pitchFamily="2" charset="2"/>
              <a:buChar char="ü"/>
            </a:pPr>
            <a:r>
              <a:rPr kumimoji="1" lang="zh-CN" altLang="en-US"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非易失性（</a:t>
            </a:r>
            <a:r>
              <a:rPr kumimoji="1" lang="en-US" altLang="zh-CN"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non-volatile</a:t>
            </a:r>
            <a:r>
              <a:rPr kumimoji="1" lang="zh-CN" altLang="en-US"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）存储器</a:t>
            </a:r>
            <a:endParaRPr kumimoji="1" lang="en-US" altLang="zh-CN"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pPr>
            <a:r>
              <a:rPr kumimoji="1" lang="en-US" altLang="zh-CN" dirty="0">
                <a:latin typeface="Calibri" panose="020F0502020204030204" pitchFamily="34" charset="0"/>
                <a:ea typeface="SimHei" panose="02010609060101010101" pitchFamily="49" charset="-122"/>
                <a:cs typeface="Calibri" panose="020F0502020204030204" pitchFamily="34" charset="0"/>
              </a:rPr>
              <a:t>ROM</a:t>
            </a:r>
            <a:r>
              <a:rPr kumimoji="1" lang="zh-CN" altLang="en-US" dirty="0">
                <a:latin typeface="Calibri" panose="020F0502020204030204" pitchFamily="34" charset="0"/>
                <a:ea typeface="SimHei" panose="02010609060101010101" pitchFamily="49" charset="-122"/>
                <a:cs typeface="Calibri" panose="020F0502020204030204" pitchFamily="34" charset="0"/>
              </a:rPr>
              <a:t>、磁盘、固态硬盘（</a:t>
            </a:r>
            <a:r>
              <a:rPr kumimoji="1" lang="en-US" altLang="zh-CN" dirty="0">
                <a:latin typeface="Calibri" panose="020F0502020204030204" pitchFamily="34" charset="0"/>
                <a:ea typeface="SimHei" panose="02010609060101010101" pitchFamily="49" charset="-122"/>
                <a:cs typeface="Calibri" panose="020F0502020204030204" pitchFamily="34" charset="0"/>
              </a:rPr>
              <a:t>SSD</a:t>
            </a:r>
            <a:r>
              <a:rPr kumimoji="1" lang="zh-CN" altLang="en-US" dirty="0">
                <a:latin typeface="Calibri" panose="020F0502020204030204" pitchFamily="34" charset="0"/>
                <a:ea typeface="SimHei" panose="02010609060101010101" pitchFamily="49" charset="-122"/>
                <a:cs typeface="Calibri" panose="020F0502020204030204" pitchFamily="34" charset="0"/>
              </a:rPr>
              <a:t>）</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高速缓存</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缓存的思想与局部性原理</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高速缓存的组织结构</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高速缓存的性能</a:t>
            </a: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高速缓存对程序性能的影响</a:t>
            </a:r>
          </a:p>
        </p:txBody>
      </p:sp>
    </p:spTree>
    <p:extLst>
      <p:ext uri="{BB962C8B-B14F-4D97-AF65-F5344CB8AC3E}">
        <p14:creationId xmlns:p14="http://schemas.microsoft.com/office/powerpoint/2010/main" val="5228092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60</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6611333"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高速缓存对程序性能的影响</a:t>
            </a:r>
            <a:endParaRPr kumimoji="1" lang="en-US" altLang="zh-CN" sz="3200" dirty="0">
              <a:latin typeface="Calibri" panose="020F0502020204030204" pitchFamily="34" charset="0"/>
              <a:ea typeface="SimHei" panose="02010609060101010101" pitchFamily="49" charset="-122"/>
              <a:cs typeface="Calibri" panose="020F0502020204030204" pitchFamily="34" charset="0"/>
            </a:endParaRPr>
          </a:p>
        </p:txBody>
      </p:sp>
      <p:sp>
        <p:nvSpPr>
          <p:cNvPr id="12" name="文本框 1">
            <a:extLst>
              <a:ext uri="{FF2B5EF4-FFF2-40B4-BE49-F238E27FC236}">
                <a16:creationId xmlns:a16="http://schemas.microsoft.com/office/drawing/2014/main" id="{0DEA0AB5-EBB6-6649-8875-E32650A84420}"/>
              </a:ext>
            </a:extLst>
          </p:cNvPr>
          <p:cNvSpPr txBox="1"/>
          <p:nvPr/>
        </p:nvSpPr>
        <p:spPr>
          <a:xfrm>
            <a:off x="294702" y="1232877"/>
            <a:ext cx="4507235" cy="46038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存储器山</a:t>
            </a:r>
          </a:p>
        </p:txBody>
      </p:sp>
    </p:spTree>
    <p:extLst>
      <p:ext uri="{BB962C8B-B14F-4D97-AF65-F5344CB8AC3E}">
        <p14:creationId xmlns:p14="http://schemas.microsoft.com/office/powerpoint/2010/main" val="38840100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61</a:t>
            </a:fld>
            <a:endParaRPr lang="en-US" dirty="0"/>
          </a:p>
        </p:txBody>
      </p:sp>
      <p:sp>
        <p:nvSpPr>
          <p:cNvPr id="12" name="文本框 1">
            <a:extLst>
              <a:ext uri="{FF2B5EF4-FFF2-40B4-BE49-F238E27FC236}">
                <a16:creationId xmlns:a16="http://schemas.microsoft.com/office/drawing/2014/main" id="{0DEA0AB5-EBB6-6649-8875-E32650A84420}"/>
              </a:ext>
            </a:extLst>
          </p:cNvPr>
          <p:cNvSpPr txBox="1"/>
          <p:nvPr/>
        </p:nvSpPr>
        <p:spPr>
          <a:xfrm>
            <a:off x="268438" y="1232876"/>
            <a:ext cx="9625153" cy="212686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根据</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cache</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的组织结构优化程序</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本质上是针对特定硬件的优化</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会使程序的可读性和可移植性下降</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但在很多场景下需要追求极致的性能</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TODO</a:t>
            </a:r>
            <a:endPar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p:txBody>
      </p:sp>
      <p:sp>
        <p:nvSpPr>
          <p:cNvPr id="5" name="TextBox 4">
            <a:extLst>
              <a:ext uri="{FF2B5EF4-FFF2-40B4-BE49-F238E27FC236}">
                <a16:creationId xmlns:a16="http://schemas.microsoft.com/office/drawing/2014/main" id="{B20682CD-B933-B84B-ABCE-9EFC1A73A07F}"/>
              </a:ext>
            </a:extLst>
          </p:cNvPr>
          <p:cNvSpPr txBox="1"/>
          <p:nvPr/>
        </p:nvSpPr>
        <p:spPr>
          <a:xfrm>
            <a:off x="268438" y="648101"/>
            <a:ext cx="6611333"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高速缓存对程序性能的影响</a:t>
            </a:r>
            <a:endParaRPr kumimoji="1" lang="en-US" altLang="zh-CN" sz="3200" dirty="0">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947868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7</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随机访问存储器（</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RAM</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a:t>
            </a:r>
            <a:endParaRPr kumimoji="1" lang="en-US" altLang="zh-CN" sz="3200" dirty="0">
              <a:latin typeface="Calibri" panose="020F0502020204030204" pitchFamily="34" charset="0"/>
              <a:ea typeface="SimHei" panose="02010609060101010101" pitchFamily="49" charset="-122"/>
              <a:cs typeface="Calibri" panose="020F0502020204030204" pitchFamily="34" charset="0"/>
            </a:endParaRPr>
          </a:p>
        </p:txBody>
      </p:sp>
      <p:sp>
        <p:nvSpPr>
          <p:cNvPr id="5" name="TextBox 4">
            <a:extLst>
              <a:ext uri="{FF2B5EF4-FFF2-40B4-BE49-F238E27FC236}">
                <a16:creationId xmlns:a16="http://schemas.microsoft.com/office/drawing/2014/main" id="{6F3DB7C4-5057-EE40-BF1A-291C604772A2}"/>
              </a:ext>
            </a:extLst>
          </p:cNvPr>
          <p:cNvSpPr txBox="1"/>
          <p:nvPr/>
        </p:nvSpPr>
        <p:spPr>
          <a:xfrm>
            <a:off x="268437" y="1232876"/>
            <a:ext cx="10951498" cy="503086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sz="1800" dirty="0">
                <a:solidFill>
                  <a:prstClr val="black"/>
                </a:solidFill>
                <a:latin typeface="Calibri" panose="020F0502020204030204" pitchFamily="34" charset="0"/>
                <a:ea typeface="SimHei" panose="02010609060101010101" pitchFamily="49" charset="-122"/>
                <a:cs typeface="Calibri" panose="020F0502020204030204" pitchFamily="34" charset="0"/>
              </a:rPr>
              <a:t>Random Access Memory, RAM</a:t>
            </a:r>
          </a:p>
          <a:p>
            <a:pPr marL="742950" lvl="1" indent="-285750">
              <a:lnSpc>
                <a:spcPct val="150000"/>
              </a:lnSpc>
              <a:buFont typeface="Wingdings" pitchFamily="2" charset="2"/>
              <a:buChar char="ü"/>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访问数据需要的时间和数据在存储器中的位置无关</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最小存储单元被称为</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cell</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，存储</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1</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bit</a:t>
            </a:r>
          </a:p>
          <a:p>
            <a:pPr marL="742950" lvl="1" indent="-285750">
              <a:lnSpc>
                <a:spcPct val="150000"/>
              </a:lnSpc>
              <a:buFont typeface="Wingdings" pitchFamily="2" charset="2"/>
              <a:buChar char="ü"/>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很多</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cell</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排列在一起组成</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1</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块芯片（</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chip</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），很多芯片堆叠形成</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RAM</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SRAM (static)</a:t>
            </a:r>
          </a:p>
          <a:p>
            <a:pPr marL="742950" lvl="1" indent="-285750">
              <a:lnSpc>
                <a:spcPct val="150000"/>
              </a:lnSpc>
              <a:buFont typeface="Wingdings" pitchFamily="2" charset="2"/>
              <a:buChar char="ü"/>
              <a:defRPr/>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6</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个晶体管（</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transistor</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6T</a:t>
            </a:r>
          </a:p>
          <a:p>
            <a:pPr marL="742950" lvl="1" indent="-285750">
              <a:lnSpc>
                <a:spcPct val="150000"/>
              </a:lnSpc>
              <a:buFont typeface="Wingdings" pitchFamily="2" charset="2"/>
              <a:buChar char="ü"/>
              <a:defRPr/>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Cell</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具有两个稳态（</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0/1</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），还有一个亚稳态</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Static</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的含义：只要通电数据就不会丢失</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DRAM (dynamic)</a:t>
            </a:r>
          </a:p>
          <a:p>
            <a:pPr marL="742950" lvl="1" indent="-285750">
              <a:lnSpc>
                <a:spcPct val="150000"/>
              </a:lnSpc>
              <a:buFont typeface="Wingdings" pitchFamily="2" charset="2"/>
              <a:buChar char="ü"/>
              <a:defRPr/>
            </a:pPr>
            <a:r>
              <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1</a:t>
            </a: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个晶体管 </a:t>
            </a:r>
            <a:r>
              <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a:t>
            </a: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 </a:t>
            </a:r>
            <a:r>
              <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1</a:t>
            </a: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 个电容（</a:t>
            </a:r>
            <a:r>
              <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capacitor</a:t>
            </a: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1T1C</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Dynamic</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的含义：需要定期重写刷新</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纠错码修正错误</a:t>
            </a:r>
          </a:p>
          <a:p>
            <a:pPr marL="285750" indent="-285750">
              <a:lnSpc>
                <a:spcPct val="150000"/>
              </a:lnSpc>
              <a:buFont typeface="Arial" panose="020B0604020202020204" pitchFamily="34" charset="0"/>
              <a:buChar char="•"/>
              <a:defRPr/>
            </a:pPr>
            <a:r>
              <a:rPr kumimoji="1" lang="zh-CN" altLang="en-US"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补充：</a:t>
            </a:r>
            <a:r>
              <a:rPr kumimoji="1" lang="en-US" altLang="zh-CN"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SRAM</a:t>
            </a:r>
            <a:r>
              <a:rPr kumimoji="1" lang="zh-CN" altLang="en-US"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和</a:t>
            </a:r>
            <a:r>
              <a:rPr kumimoji="1" lang="en-US" altLang="zh-CN"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DRAM</a:t>
            </a:r>
            <a:r>
              <a:rPr kumimoji="1" lang="zh-CN" altLang="en-US"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的原理</a:t>
            </a:r>
            <a:endParaRPr kumimoji="1" lang="en-US" altLang="zh-CN"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endParaRPr>
          </a:p>
        </p:txBody>
      </p:sp>
      <p:pic>
        <p:nvPicPr>
          <p:cNvPr id="7" name="内容占位符 4">
            <a:extLst>
              <a:ext uri="{FF2B5EF4-FFF2-40B4-BE49-F238E27FC236}">
                <a16:creationId xmlns:a16="http://schemas.microsoft.com/office/drawing/2014/main" id="{7A481CE4-C477-7849-A071-4E21742FAFC1}"/>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Texturizer/>
                    </a14:imgEffect>
                  </a14:imgLayer>
                </a14:imgProps>
              </a:ext>
            </a:extLst>
          </a:blip>
          <a:srcRect l="10339" r="2892"/>
          <a:stretch/>
        </p:blipFill>
        <p:spPr>
          <a:xfrm>
            <a:off x="6668517" y="2830804"/>
            <a:ext cx="5177928" cy="1839495"/>
          </a:xfrm>
          <a:prstGeom prst="rect">
            <a:avLst/>
          </a:prstGeom>
        </p:spPr>
      </p:pic>
    </p:spTree>
    <p:extLst>
      <p:ext uri="{BB962C8B-B14F-4D97-AF65-F5344CB8AC3E}">
        <p14:creationId xmlns:p14="http://schemas.microsoft.com/office/powerpoint/2010/main" val="213690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F2C090-2CB1-704B-8951-7B3A38BCBC97}"/>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8</a:t>
            </a:fld>
            <a:endParaRPr lang="en-US"/>
          </a:p>
        </p:txBody>
      </p:sp>
      <p:pic>
        <p:nvPicPr>
          <p:cNvPr id="3" name="图片 4">
            <a:extLst>
              <a:ext uri="{FF2B5EF4-FFF2-40B4-BE49-F238E27FC236}">
                <a16:creationId xmlns:a16="http://schemas.microsoft.com/office/drawing/2014/main" id="{447F83CB-BD56-7A4C-B127-C8B242182997}"/>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Texturizer/>
                    </a14:imgEffect>
                  </a14:imgLayer>
                </a14:imgProps>
              </a:ext>
            </a:extLst>
          </a:blip>
          <a:srcRect b="28111"/>
          <a:stretch/>
        </p:blipFill>
        <p:spPr>
          <a:xfrm>
            <a:off x="493815" y="624163"/>
            <a:ext cx="11204369" cy="1435198"/>
          </a:xfrm>
          <a:prstGeom prst="rect">
            <a:avLst/>
          </a:prstGeom>
        </p:spPr>
      </p:pic>
      <p:sp>
        <p:nvSpPr>
          <p:cNvPr id="4" name="Rectangle 3">
            <a:extLst>
              <a:ext uri="{FF2B5EF4-FFF2-40B4-BE49-F238E27FC236}">
                <a16:creationId xmlns:a16="http://schemas.microsoft.com/office/drawing/2014/main" id="{CE3C0796-02A5-8249-9644-FA5D8B50589B}"/>
              </a:ext>
            </a:extLst>
          </p:cNvPr>
          <p:cNvSpPr/>
          <p:nvPr/>
        </p:nvSpPr>
        <p:spPr>
          <a:xfrm>
            <a:off x="3791415" y="771174"/>
            <a:ext cx="4581404" cy="120481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6" name="Picture 5">
            <a:extLst>
              <a:ext uri="{FF2B5EF4-FFF2-40B4-BE49-F238E27FC236}">
                <a16:creationId xmlns:a16="http://schemas.microsoft.com/office/drawing/2014/main" id="{ECDD5633-7B8F-7541-B83B-6175306E6EBD}"/>
              </a:ext>
            </a:extLst>
          </p:cNvPr>
          <p:cNvPicPr>
            <a:picLocks noChangeAspect="1"/>
          </p:cNvPicPr>
          <p:nvPr/>
        </p:nvPicPr>
        <p:blipFill>
          <a:blip r:embed="rId4"/>
          <a:stretch>
            <a:fillRect/>
          </a:stretch>
        </p:blipFill>
        <p:spPr>
          <a:xfrm>
            <a:off x="563933" y="2393411"/>
            <a:ext cx="11134251" cy="3364810"/>
          </a:xfrm>
          <a:prstGeom prst="rect">
            <a:avLst/>
          </a:prstGeom>
        </p:spPr>
      </p:pic>
      <p:sp>
        <p:nvSpPr>
          <p:cNvPr id="7" name="Rectangle 6">
            <a:extLst>
              <a:ext uri="{FF2B5EF4-FFF2-40B4-BE49-F238E27FC236}">
                <a16:creationId xmlns:a16="http://schemas.microsoft.com/office/drawing/2014/main" id="{A9ACA10A-8865-4544-8CD2-D7C1DDDA1ED1}"/>
              </a:ext>
            </a:extLst>
          </p:cNvPr>
          <p:cNvSpPr/>
          <p:nvPr/>
        </p:nvSpPr>
        <p:spPr>
          <a:xfrm>
            <a:off x="2977376" y="2463032"/>
            <a:ext cx="3412407" cy="289667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 name="TextBox 7">
            <a:extLst>
              <a:ext uri="{FF2B5EF4-FFF2-40B4-BE49-F238E27FC236}">
                <a16:creationId xmlns:a16="http://schemas.microsoft.com/office/drawing/2014/main" id="{0B52B9DF-CC0B-BB49-93EF-E43515A19DF4}"/>
              </a:ext>
            </a:extLst>
          </p:cNvPr>
          <p:cNvSpPr txBox="1"/>
          <p:nvPr/>
        </p:nvSpPr>
        <p:spPr>
          <a:xfrm>
            <a:off x="563933" y="5907605"/>
            <a:ext cx="5814412" cy="369332"/>
          </a:xfrm>
          <a:prstGeom prst="rect">
            <a:avLst/>
          </a:prstGeom>
          <a:noFill/>
        </p:spPr>
        <p:txBody>
          <a:bodyPr wrap="none" rtlCol="0">
            <a:spAutoFit/>
          </a:bodyPr>
          <a:lstStyle/>
          <a:p>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谁的存储密度（单位体积</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面积可存储的数据量）更高？</a:t>
            </a:r>
          </a:p>
        </p:txBody>
      </p:sp>
      <p:sp>
        <p:nvSpPr>
          <p:cNvPr id="5" name="TextBox 4">
            <a:extLst>
              <a:ext uri="{FF2B5EF4-FFF2-40B4-BE49-F238E27FC236}">
                <a16:creationId xmlns:a16="http://schemas.microsoft.com/office/drawing/2014/main" id="{9410616D-501B-3546-800A-9E714C20604D}"/>
              </a:ext>
            </a:extLst>
          </p:cNvPr>
          <p:cNvSpPr txBox="1"/>
          <p:nvPr/>
        </p:nvSpPr>
        <p:spPr>
          <a:xfrm>
            <a:off x="7311060" y="376965"/>
            <a:ext cx="1107996" cy="369332"/>
          </a:xfrm>
          <a:prstGeom prst="rect">
            <a:avLst/>
          </a:prstGeom>
          <a:noFill/>
        </p:spPr>
        <p:txBody>
          <a:bodyPr wrap="none" rtlCol="0">
            <a:spAutoFit/>
          </a:bodyPr>
          <a:lstStyle/>
          <a:p>
            <a:r>
              <a:rPr kumimoji="1" lang="zh-CN" altLang="en-US" dirty="0">
                <a:solidFill>
                  <a:schemeClr val="accent1"/>
                </a:solidFill>
                <a:latin typeface="SimHei" panose="02010609060101010101" pitchFamily="49" charset="-122"/>
                <a:ea typeface="SimHei" panose="02010609060101010101" pitchFamily="49" charset="-122"/>
              </a:rPr>
              <a:t>为什么？</a:t>
            </a:r>
          </a:p>
        </p:txBody>
      </p:sp>
    </p:spTree>
    <p:extLst>
      <p:ext uri="{BB962C8B-B14F-4D97-AF65-F5344CB8AC3E}">
        <p14:creationId xmlns:p14="http://schemas.microsoft.com/office/powerpoint/2010/main" val="1141206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9</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en-US" altLang="zh-CN" sz="3200" dirty="0">
                <a:latin typeface="Calibri" panose="020F0502020204030204" pitchFamily="34" charset="0"/>
                <a:ea typeface="SimHei" panose="02010609060101010101" pitchFamily="49" charset="-122"/>
                <a:cs typeface="Calibri" panose="020F0502020204030204" pitchFamily="34" charset="0"/>
              </a:rPr>
              <a:t>DRAM</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芯片</a:t>
            </a:r>
            <a:endParaRPr kumimoji="1" lang="en-US" altLang="zh-CN" sz="3200" dirty="0">
              <a:latin typeface="Calibri" panose="020F0502020204030204" pitchFamily="34" charset="0"/>
              <a:ea typeface="SimHei" panose="02010609060101010101" pitchFamily="49" charset="-122"/>
              <a:cs typeface="Calibri" panose="020F0502020204030204" pitchFamily="34" charset="0"/>
            </a:endParaRPr>
          </a:p>
        </p:txBody>
      </p:sp>
      <p:sp>
        <p:nvSpPr>
          <p:cNvPr id="4" name="TextBox 3">
            <a:extLst>
              <a:ext uri="{FF2B5EF4-FFF2-40B4-BE49-F238E27FC236}">
                <a16:creationId xmlns:a16="http://schemas.microsoft.com/office/drawing/2014/main" id="{F9957CB0-DB6D-A643-A01F-EDCCC31AB375}"/>
              </a:ext>
            </a:extLst>
          </p:cNvPr>
          <p:cNvSpPr txBox="1"/>
          <p:nvPr/>
        </p:nvSpPr>
        <p:spPr>
          <a:xfrm>
            <a:off x="268437" y="1232876"/>
            <a:ext cx="5746773" cy="503086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多个</a:t>
            </a:r>
            <a:r>
              <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cell</a:t>
            </a: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组成</a:t>
            </a:r>
            <a:r>
              <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1</a:t>
            </a: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个超单元（</a:t>
            </a:r>
            <a:r>
              <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supercell</a:t>
            </a: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），多个超单元组成</a:t>
            </a:r>
            <a:r>
              <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1</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块芯片</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右上图</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16</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个</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supercell</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，每个</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supercell</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由</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8</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个</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cell</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组成，因此存储</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8</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bits</a:t>
            </a:r>
          </a:p>
          <a:p>
            <a:pPr marL="742950" lvl="1" indent="-285750">
              <a:lnSpc>
                <a:spcPct val="150000"/>
              </a:lnSpc>
              <a:buFont typeface="Wingdings" pitchFamily="2" charset="2"/>
              <a:buChar char="ü"/>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这些</a:t>
            </a:r>
            <a:r>
              <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supercell</a:t>
            </a: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在</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芯片</a:t>
            </a: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上被组织为二维阵列</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右下图</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内存模块</a:t>
            </a:r>
            <a:r>
              <a:rPr kumimoji="1" lang="zh-CN" altLang="en-US"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（内存条）</a:t>
            </a: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：封装一系列的</a:t>
            </a:r>
            <a:r>
              <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DRAM</a:t>
            </a: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芯片，插在</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主板</a:t>
            </a: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的扩展槽上</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多个内存条连接至</a:t>
            </a:r>
            <a:r>
              <a:rPr kumimoji="1" lang="zh-CN" altLang="en-US"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内存控制器</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memory</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controller</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，聚合为主存（</a:t>
            </a:r>
            <a:r>
              <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main</a:t>
            </a: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 </a:t>
            </a:r>
            <a:r>
              <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memory</a:t>
            </a: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概念辨析：</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DRAM</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、主存、物理内存、虚拟内存</a:t>
            </a:r>
            <a:endParaRPr kumimoji="1" lang="zh-CN" altLang="en-US" sz="1800"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endParaRPr>
          </a:p>
        </p:txBody>
      </p:sp>
      <p:pic>
        <p:nvPicPr>
          <p:cNvPr id="3" name="Picture 2">
            <a:extLst>
              <a:ext uri="{FF2B5EF4-FFF2-40B4-BE49-F238E27FC236}">
                <a16:creationId xmlns:a16="http://schemas.microsoft.com/office/drawing/2014/main" id="{4B72ACE2-CEB9-504D-BD51-9B8E874178C5}"/>
              </a:ext>
            </a:extLst>
          </p:cNvPr>
          <p:cNvPicPr>
            <a:picLocks noChangeAspect="1"/>
          </p:cNvPicPr>
          <p:nvPr/>
        </p:nvPicPr>
        <p:blipFill rotWithShape="1">
          <a:blip r:embed="rId2"/>
          <a:srcRect l="-175" r="1"/>
          <a:stretch/>
        </p:blipFill>
        <p:spPr>
          <a:xfrm>
            <a:off x="7002969" y="1039791"/>
            <a:ext cx="4226649" cy="2796226"/>
          </a:xfrm>
          <a:prstGeom prst="rect">
            <a:avLst/>
          </a:prstGeom>
        </p:spPr>
      </p:pic>
      <p:sp>
        <p:nvSpPr>
          <p:cNvPr id="5" name="TextBox 4">
            <a:extLst>
              <a:ext uri="{FF2B5EF4-FFF2-40B4-BE49-F238E27FC236}">
                <a16:creationId xmlns:a16="http://schemas.microsoft.com/office/drawing/2014/main" id="{11FCCAAE-2A3A-B54A-A7F7-4FF8394BD7BD}"/>
              </a:ext>
            </a:extLst>
          </p:cNvPr>
          <p:cNvSpPr txBox="1"/>
          <p:nvPr/>
        </p:nvSpPr>
        <p:spPr>
          <a:xfrm>
            <a:off x="7002969" y="2008290"/>
            <a:ext cx="45719" cy="2145583"/>
          </a:xfrm>
          <a:prstGeom prst="rect">
            <a:avLst/>
          </a:prstGeom>
          <a:solidFill>
            <a:schemeClr val="bg1"/>
          </a:solidFill>
        </p:spPr>
        <p:txBody>
          <a:bodyPr wrap="square" rtlCol="0">
            <a:spAutoFit/>
          </a:bodyPr>
          <a:lstStyle/>
          <a:p>
            <a:endParaRPr kumimoji="1" lang="zh-CN" altLang="en-US" dirty="0"/>
          </a:p>
        </p:txBody>
      </p:sp>
      <p:pic>
        <p:nvPicPr>
          <p:cNvPr id="8" name="Picture 7">
            <a:extLst>
              <a:ext uri="{FF2B5EF4-FFF2-40B4-BE49-F238E27FC236}">
                <a16:creationId xmlns:a16="http://schemas.microsoft.com/office/drawing/2014/main" id="{D4B6C44C-7B1A-0041-A93E-56E2D7016278}"/>
              </a:ext>
            </a:extLst>
          </p:cNvPr>
          <p:cNvPicPr>
            <a:picLocks noChangeAspect="1"/>
          </p:cNvPicPr>
          <p:nvPr/>
        </p:nvPicPr>
        <p:blipFill>
          <a:blip r:embed="rId3"/>
          <a:stretch>
            <a:fillRect/>
          </a:stretch>
        </p:blipFill>
        <p:spPr>
          <a:xfrm>
            <a:off x="6418317" y="4034113"/>
            <a:ext cx="5395951" cy="2260666"/>
          </a:xfrm>
          <a:prstGeom prst="rect">
            <a:avLst/>
          </a:prstGeom>
        </p:spPr>
      </p:pic>
    </p:spTree>
    <p:extLst>
      <p:ext uri="{BB962C8B-B14F-4D97-AF65-F5344CB8AC3E}">
        <p14:creationId xmlns:p14="http://schemas.microsoft.com/office/powerpoint/2010/main" val="2010691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8229</TotalTime>
  <Words>3853</Words>
  <Application>Microsoft Macintosh PowerPoint</Application>
  <PresentationFormat>Widescreen</PresentationFormat>
  <Paragraphs>621</Paragraphs>
  <Slides>61</Slides>
  <Notes>6</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61</vt:i4>
      </vt:variant>
    </vt:vector>
  </HeadingPairs>
  <TitlesOfParts>
    <vt:vector size="69" baseType="lpstr">
      <vt:lpstr>SimHei</vt:lpstr>
      <vt:lpstr>Calibri</vt:lpstr>
      <vt:lpstr>Cambria Math</vt:lpstr>
      <vt:lpstr>Arial</vt:lpstr>
      <vt:lpstr>Wingdings</vt:lpstr>
      <vt:lpstr>-webkit-standard</vt:lpstr>
      <vt:lpstr>Calibri Light</vt:lpstr>
      <vt:lpstr>Office Theme</vt:lpstr>
      <vt:lpstr>PowerPoint Presentation</vt:lpstr>
      <vt:lpstr>PowerPoint Presentation</vt:lpstr>
      <vt:lpstr>Memory Hierarchy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刘 沛雨</dc:creator>
  <cp:lastModifiedBy>刘 沛雨</cp:lastModifiedBy>
  <cp:revision>184</cp:revision>
  <dcterms:created xsi:type="dcterms:W3CDTF">2024-09-08T14:28:50Z</dcterms:created>
  <dcterms:modified xsi:type="dcterms:W3CDTF">2025-11-05T13:36:40Z</dcterms:modified>
</cp:coreProperties>
</file>